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256" r:id="rId2"/>
    <p:sldId id="257" r:id="rId3"/>
    <p:sldId id="312" r:id="rId4"/>
    <p:sldId id="270" r:id="rId5"/>
    <p:sldId id="309" r:id="rId6"/>
    <p:sldId id="258" r:id="rId7"/>
    <p:sldId id="308" r:id="rId8"/>
    <p:sldId id="259" r:id="rId9"/>
    <p:sldId id="272" r:id="rId10"/>
    <p:sldId id="311" r:id="rId11"/>
    <p:sldId id="314" r:id="rId12"/>
    <p:sldId id="313" r:id="rId13"/>
    <p:sldId id="300" r:id="rId14"/>
    <p:sldId id="318" r:id="rId15"/>
    <p:sldId id="317" r:id="rId16"/>
    <p:sldId id="276" r:id="rId17"/>
    <p:sldId id="274" r:id="rId18"/>
    <p:sldId id="310" r:id="rId19"/>
    <p:sldId id="315" r:id="rId20"/>
    <p:sldId id="290" r:id="rId21"/>
    <p:sldId id="298" r:id="rId22"/>
    <p:sldId id="299" r:id="rId23"/>
    <p:sldId id="316" r:id="rId24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A91C18"/>
    <a:srgbClr val="800000"/>
    <a:srgbClr val="FFAD8E"/>
    <a:srgbClr val="008BF0"/>
    <a:srgbClr val="E55A5A"/>
    <a:srgbClr val="E9615F"/>
    <a:srgbClr val="FF6666"/>
    <a:srgbClr val="FF2F92"/>
    <a:srgbClr val="AB4CF6"/>
    <a:srgbClr val="008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7950" autoAdjust="0"/>
    <p:restoredTop sz="86166" autoAdjust="0"/>
  </p:normalViewPr>
  <p:slideViewPr>
    <p:cSldViewPr snapToGrid="0" snapToObjects="1">
      <p:cViewPr>
        <p:scale>
          <a:sx n="108" d="100"/>
          <a:sy n="108" d="100"/>
        </p:scale>
        <p:origin x="1000" y="13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hdphoto1.wdp>
</file>

<file path=ppt/media/image1.png>
</file>

<file path=ppt/media/image10.tiff>
</file>

<file path=ppt/media/image11.jpg>
</file>

<file path=ppt/media/image12.jpg>
</file>

<file path=ppt/media/image13.jpeg>
</file>

<file path=ppt/media/image17.jpeg>
</file>

<file path=ppt/media/image18.png>
</file>

<file path=ppt/media/image19.tiff>
</file>

<file path=ppt/media/image2.jpg>
</file>

<file path=ppt/media/image20.tiff>
</file>

<file path=ppt/media/image21.tiff>
</file>

<file path=ppt/media/image22.tiff>
</file>

<file path=ppt/media/image23.tiff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All possible explanations: </a:t>
            </a:r>
          </a:p>
          <a:p>
            <a:endParaRPr lang="en-US" dirty="0"/>
          </a:p>
          <a:p>
            <a:r>
              <a:rPr lang="en-US" dirty="0"/>
              <a:t>More energy available larger eggs?</a:t>
            </a:r>
          </a:p>
          <a:p>
            <a:r>
              <a:rPr lang="en-US" dirty="0"/>
              <a:t>Brood time? </a:t>
            </a:r>
          </a:p>
          <a:p>
            <a:r>
              <a:rPr lang="en-US" dirty="0"/>
              <a:t>More energy available via higher quality lipids?</a:t>
            </a:r>
          </a:p>
          <a:p>
            <a:r>
              <a:rPr lang="en-US" dirty="0"/>
              <a:t>More efficient use of resources?</a:t>
            </a:r>
          </a:p>
          <a:p>
            <a:r>
              <a:rPr lang="en-US" dirty="0"/>
              <a:t>Physiological change that’s transferred to offspring?  - investigating these using gene expression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34025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820932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Mitochondrial efficiency – more efficient use of </a:t>
            </a:r>
            <a:r>
              <a:rPr lang="en-US" dirty="0" err="1"/>
              <a:t>resoures</a:t>
            </a:r>
            <a:r>
              <a:rPr lang="en-US" dirty="0"/>
              <a:t> </a:t>
            </a:r>
          </a:p>
          <a:p>
            <a:r>
              <a:rPr lang="en-US" dirty="0"/>
              <a:t>They are  different!</a:t>
            </a:r>
          </a:p>
          <a:p>
            <a:r>
              <a:rPr lang="en-US" dirty="0"/>
              <a:t>Whether growth rates causing these </a:t>
            </a:r>
            <a:r>
              <a:rPr lang="en-US" dirty="0" err="1"/>
              <a:t>difrerences</a:t>
            </a:r>
            <a:r>
              <a:rPr lang="en-US" dirty="0"/>
              <a:t>, OR differences are causing growth rate </a:t>
            </a:r>
          </a:p>
          <a:p>
            <a:endParaRPr lang="en-US" dirty="0"/>
          </a:p>
          <a:p>
            <a:r>
              <a:rPr lang="en-US" dirty="0"/>
              <a:t>Cytochrome c oxidase is a key enzyme in aerobic metabolism.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 Speculation: something that is inherited fundamentally changed – mitochondria have </a:t>
            </a:r>
          </a:p>
          <a:p>
            <a:r>
              <a:rPr lang="en-US" dirty="0"/>
              <a:t>Connect back to size </a:t>
            </a:r>
          </a:p>
          <a:p>
            <a:r>
              <a:rPr lang="en-US" dirty="0"/>
              <a:t>MAKE MODEL TO SHOW GROWTH, REPR</a:t>
            </a:r>
          </a:p>
          <a:p>
            <a:endParaRPr lang="en-US" dirty="0"/>
          </a:p>
          <a:p>
            <a:r>
              <a:rPr lang="en-US" dirty="0"/>
              <a:t>Related to energy allocation? </a:t>
            </a:r>
          </a:p>
          <a:p>
            <a:endParaRPr lang="en-US" dirty="0"/>
          </a:p>
          <a:p>
            <a:r>
              <a:rPr lang="en-US" dirty="0"/>
              <a:t>Remind them why this is important for restoration … </a:t>
            </a:r>
          </a:p>
          <a:p>
            <a:r>
              <a:rPr lang="en-US" dirty="0"/>
              <a:t>I don’t know if this is good or bad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972660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Mitochondrial efficiency – more efficient use of </a:t>
            </a:r>
            <a:r>
              <a:rPr lang="en-US" dirty="0" err="1"/>
              <a:t>resoures</a:t>
            </a:r>
            <a:r>
              <a:rPr lang="en-US" dirty="0"/>
              <a:t> </a:t>
            </a:r>
          </a:p>
          <a:p>
            <a:r>
              <a:rPr lang="en-US" dirty="0"/>
              <a:t>They are  different!</a:t>
            </a:r>
          </a:p>
          <a:p>
            <a:r>
              <a:rPr lang="en-US" dirty="0"/>
              <a:t>Whether growth rates causing these </a:t>
            </a:r>
            <a:r>
              <a:rPr lang="en-US" dirty="0" err="1"/>
              <a:t>difrerences</a:t>
            </a:r>
            <a:r>
              <a:rPr lang="en-US" dirty="0"/>
              <a:t>, OR differences are causing growth rate </a:t>
            </a:r>
          </a:p>
          <a:p>
            <a:endParaRPr lang="en-US" dirty="0"/>
          </a:p>
          <a:p>
            <a:r>
              <a:rPr lang="en-US" dirty="0"/>
              <a:t>Cytochrome c oxidase is a key enzyme in aerobic metabolism.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THEN Speculation: something that is inherited fundamentally changed – mitochondria have </a:t>
            </a:r>
          </a:p>
          <a:p>
            <a:r>
              <a:rPr lang="en-US" dirty="0"/>
              <a:t>Connect back to size </a:t>
            </a:r>
          </a:p>
          <a:p>
            <a:r>
              <a:rPr lang="en-US" dirty="0"/>
              <a:t>MAKE MODEL TO SHOW GROWTH, REPR</a:t>
            </a:r>
          </a:p>
          <a:p>
            <a:endParaRPr lang="en-US" dirty="0"/>
          </a:p>
          <a:p>
            <a:r>
              <a:rPr lang="en-US" dirty="0"/>
              <a:t>Related to energy allocation? </a:t>
            </a:r>
          </a:p>
          <a:p>
            <a:endParaRPr lang="en-US" dirty="0"/>
          </a:p>
          <a:p>
            <a:r>
              <a:rPr lang="en-US" dirty="0"/>
              <a:t>Remind them why this is important for restoration … </a:t>
            </a:r>
          </a:p>
          <a:p>
            <a:r>
              <a:rPr lang="en-US" dirty="0"/>
              <a:t>I don’t know if this is good or bad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07872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dirty="0"/>
              <a:t>THEN Speculation: something that is inherited fundamentally changed – mitochondria have </a:t>
            </a:r>
          </a:p>
          <a:p>
            <a:r>
              <a:rPr lang="en-US" dirty="0"/>
              <a:t>Connect back to size </a:t>
            </a:r>
          </a:p>
          <a:p>
            <a:r>
              <a:rPr lang="en-US" dirty="0"/>
              <a:t>MAKE MODEL TO SHOW GROWTH, REPR</a:t>
            </a:r>
          </a:p>
          <a:p>
            <a:endParaRPr lang="en-US" dirty="0"/>
          </a:p>
          <a:p>
            <a:r>
              <a:rPr lang="en-US" dirty="0"/>
              <a:t>Related to energy allocation? </a:t>
            </a:r>
          </a:p>
          <a:p>
            <a:endParaRPr lang="en-US" dirty="0"/>
          </a:p>
          <a:p>
            <a:r>
              <a:rPr lang="en-US" dirty="0"/>
              <a:t>Remind them why this is important for restoration … </a:t>
            </a:r>
          </a:p>
          <a:p>
            <a:r>
              <a:rPr lang="en-US" dirty="0"/>
              <a:t>I don’t know if this is good or bad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9970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5732782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7883506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="1" dirty="0"/>
              <a:t>To explain this change to larval physiology, we are starting to look  at what’s happening in the adults. </a:t>
            </a:r>
            <a:r>
              <a:rPr lang="en-US" b="1" dirty="0" err="1"/>
              <a:t>Sarting</a:t>
            </a:r>
            <a:r>
              <a:rPr lang="en-US" b="1" dirty="0"/>
              <a:t> by looking at gene expression in gonad tissue.  This plot shows you global gene expression in adult gonad at the end of the </a:t>
            </a:r>
            <a:r>
              <a:rPr lang="en-US" b="1" dirty="0" err="1"/>
              <a:t>treatmtenst</a:t>
            </a:r>
            <a:r>
              <a:rPr lang="en-US" b="1" dirty="0"/>
              <a:t>, before spawning – shows that indeed there is difference, and some of the genes that are influencing the clustering are also related to aerobic respiration.</a:t>
            </a:r>
          </a:p>
          <a:p>
            <a:r>
              <a:rPr lang="en-US" b="1" dirty="0"/>
              <a:t>Because there is some overlap between gonad expression patterns, and larval expression patters weeks later, this  supports our </a:t>
            </a:r>
            <a:r>
              <a:rPr lang="en-US" b="1" dirty="0" err="1"/>
              <a:t>hypothtesis</a:t>
            </a:r>
            <a:r>
              <a:rPr lang="en-US" b="1" dirty="0"/>
              <a:t> that there could be fundamental changes passed from parent to offspring. </a:t>
            </a:r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endParaRPr lang="en-US" b="1" dirty="0"/>
          </a:p>
          <a:p>
            <a:r>
              <a:rPr lang="en-US" b="1" dirty="0"/>
              <a:t>UP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Thymidylate synthase</a:t>
            </a:r>
            <a:r>
              <a:rPr lang="en-US" dirty="0"/>
              <a:t> 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Nucleotide biosynthesis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H/ACA ribonucleoprotein complex subunit DKC1</a:t>
            </a:r>
            <a:r>
              <a:rPr lang="en-US" dirty="0"/>
              <a:t> 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Ribosome biogenesis, rRNA processing</a:t>
            </a:r>
            <a:r>
              <a:rPr lang="en-US" dirty="0"/>
              <a:t> 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Elongation factor 1-delta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biosynthesis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C-terminal-binding protein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Transcription regulation</a:t>
            </a:r>
            <a:r>
              <a:rPr lang="en-US" dirty="0"/>
              <a:t> </a:t>
            </a:r>
          </a:p>
          <a:p>
            <a:pPr marL="17145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HSP70</a:t>
            </a:r>
            <a:r>
              <a:rPr lang="en-US" dirty="0"/>
              <a:t> 		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stabilization</a:t>
            </a:r>
            <a:r>
              <a:rPr lang="en-US" dirty="0"/>
              <a:t> </a:t>
            </a:r>
            <a:endParaRPr lang="en-US" b="1" dirty="0"/>
          </a:p>
          <a:p>
            <a:endParaRPr lang="en-US" b="1" dirty="0"/>
          </a:p>
          <a:p>
            <a:r>
              <a:rPr lang="en-US" b="1" dirty="0"/>
              <a:t>DOWN: </a:t>
            </a:r>
          </a:p>
          <a:p>
            <a:pPr marL="171450" indent="-171450">
              <a:buFontTx/>
              <a:buChar char="-"/>
            </a:pPr>
            <a:r>
              <a:rPr lang="en-US" dirty="0"/>
              <a:t>Defense response: 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Macrophage-expressed gene 1 protein 		host defense against bacteria</a:t>
            </a:r>
          </a:p>
          <a:p>
            <a:pPr marL="628650" lvl="1" indent="-171450">
              <a:buFontTx/>
              <a:buChar char="-"/>
            </a:pPr>
            <a:r>
              <a:rPr lang="en-US" dirty="0"/>
              <a:t>Hemagglutinin/</a:t>
            </a:r>
            <a:r>
              <a:rPr lang="en-US" dirty="0" err="1"/>
              <a:t>amebocyte</a:t>
            </a:r>
            <a:r>
              <a:rPr lang="en-US" dirty="0"/>
              <a:t> aggregation factor	aggregation of </a:t>
            </a:r>
            <a:r>
              <a:rPr lang="en-US" dirty="0" err="1"/>
              <a:t>amebocytes</a:t>
            </a:r>
            <a:r>
              <a:rPr lang="en-US" dirty="0"/>
              <a:t> and agglutination of erythrocytes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Coactosin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-like protein</a:t>
            </a:r>
            <a:r>
              <a:rPr lang="en-US" dirty="0"/>
              <a:t> 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defense response to fungus</a:t>
            </a:r>
            <a:r>
              <a:rPr lang="en-US" dirty="0"/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Biosynthesis / cell regulation: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Haloacid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dehalogenase-like hydrolase domain-containing 5</a:t>
            </a:r>
            <a:r>
              <a:rPr lang="en-US" dirty="0"/>
              <a:t> 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glycerophospholipid biosynthetic process </a:t>
            </a:r>
          </a:p>
          <a:p>
            <a:pPr marL="628650" lvl="1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Protein quaking-B</a:t>
            </a:r>
            <a:r>
              <a:rPr lang="en-US" dirty="0"/>
              <a:t> 							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 differentiation, mRNA processing, regulation of translation, RNA splicing</a:t>
            </a:r>
            <a:r>
              <a:rPr lang="en-US" dirty="0"/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Endoglucanase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cellulose 								cellulose catabolic process</a:t>
            </a:r>
            <a:r>
              <a:rPr lang="en-US" dirty="0"/>
              <a:t> </a:t>
            </a:r>
            <a:endParaRPr lang="en-US" sz="1200" b="0" i="0" u="none" strike="noStrike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Rho guanine nucleotide exchange factor 3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intracellular 			signal transduction</a:t>
            </a:r>
            <a:r>
              <a:rPr lang="en-US" dirty="0"/>
              <a:t> 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</a:t>
            </a:r>
          </a:p>
          <a:p>
            <a:pPr marL="171450" lvl="0" indent="-171450">
              <a:buFontTx/>
              <a:buChar char="-"/>
            </a:pP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S-crystallin SL11</a:t>
            </a:r>
            <a:r>
              <a:rPr lang="en-US" dirty="0"/>
              <a:t> 	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S-</a:t>
            </a:r>
            <a:r>
              <a:rPr lang="en-US" sz="1200" b="0" i="0" u="none" strike="noStrike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crystallins</a:t>
            </a:r>
            <a:r>
              <a:rPr lang="en-US" sz="1200" b="0" i="0" u="none" strike="noStrike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are structural components of squids and octopi eye lens. Contains relatively little if any GST activity</a:t>
            </a:r>
            <a:r>
              <a:rPr lang="en-US" dirty="0"/>
              <a:t>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301954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92690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130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MAP:</a:t>
            </a:r>
            <a:r>
              <a:rPr lang="en-US" baseline="0" dirty="0"/>
              <a:t> </a:t>
            </a:r>
            <a:r>
              <a:rPr lang="en-US" dirty="0"/>
              <a:t>Augmented map of 2009 Olympia oyster survey that found some locations Olys are absent entirely or absent in the intertidal.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87261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5449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WINTER warming could change phenology </a:t>
            </a: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NEW BLOB FORMING? 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b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January–February–March (JFM) 2014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SLPa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respectively.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c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October–November–December (OND) 2014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SLPa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respectively. 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</a:t>
            </a:r>
            <a:r>
              <a:rPr lang="en-US" sz="1200" b="1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JFM 2015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and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SLPa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, respectively. The blue box in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denotes region used to compute the GOA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index. The red box in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e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denotes region used to compute the ARC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SSTa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index. The mean position and direction of the North Pacific Current (NPC) and gyre circulation in the North Pacific Ocean is indicated with the grey arrows in panel </a:t>
            </a:r>
            <a:r>
              <a:rPr lang="en-US" sz="1200" b="1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a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. </a:t>
            </a:r>
            <a:r>
              <a:rPr lang="en-US" sz="1200" b="0" i="0" kern="1200" dirty="0" err="1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Std</a:t>
            </a:r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: units of standard deviation.</a:t>
            </a: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LOWE</a:t>
            </a:r>
          </a:p>
          <a:p>
            <a:r>
              <a:rPr lang="en-US" dirty="0"/>
              <a:t>Figure 3. Seasonal variation of observed pH and %DO. (a) Mean monthly site-</a:t>
            </a:r>
            <a:r>
              <a:rPr lang="en-US" dirty="0" err="1"/>
              <a:t>specifc</a:t>
            </a:r>
            <a:r>
              <a:rPr lang="en-US" dirty="0"/>
              <a:t> pH (points), distribution of predicted ‘atmospheric equilibrium’ pH across all sites for each month (boxplots), and the probability of observing aragonite supersaturation within the entire sampling region in a given month (dashed line corresponding to right axis). Color of points correspond to the magnitude of the metabolic </a:t>
            </a:r>
            <a:r>
              <a:rPr lang="en-US" dirty="0" err="1"/>
              <a:t>efect</a:t>
            </a:r>
            <a:r>
              <a:rPr lang="en-US" dirty="0"/>
              <a:t> on pH (observed pH minus ‘atmospheric equilibrium’ pH) as indicated in the legend (same as Fig. 1). Shape of points indicates habitat of the site: triangle = channel, open circle = nearshore, </a:t>
            </a:r>
            <a:r>
              <a:rPr lang="en-US" dirty="0" err="1"/>
              <a:t>flled</a:t>
            </a:r>
            <a:r>
              <a:rPr lang="en-US" dirty="0"/>
              <a:t> circle = </a:t>
            </a:r>
            <a:r>
              <a:rPr lang="en-US" dirty="0" err="1"/>
              <a:t>tidefat</a:t>
            </a:r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endParaRPr lang="en-US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888728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Change font to make title way different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Make </a:t>
            </a:r>
            <a:r>
              <a:rPr lang="en-US" dirty="0" err="1"/>
              <a:t>Waldbusser’s</a:t>
            </a:r>
            <a:r>
              <a:rPr lang="en-US" dirty="0"/>
              <a:t> paper pose a question … another author shows tolerance, maybe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Parental exposure? On next slide (and/or talk more about </a:t>
            </a:r>
            <a:r>
              <a:rPr lang="en-US" dirty="0" err="1"/>
              <a:t>waldbusser</a:t>
            </a:r>
            <a:r>
              <a:rPr lang="en-US" dirty="0"/>
              <a:t>)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Put question on the next slide … one slide with “Olympia oyster? Mechanisms?” 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 populations to quickly respond to changing ocean </a:t>
            </a:r>
            <a:endParaRPr lang="en-US" sz="2800" dirty="0">
              <a:solidFill>
                <a:srgbClr val="8EB4E3"/>
              </a:solidFill>
              <a:latin typeface="Garamond"/>
              <a:cs typeface="Garamond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Parker 2012:  </a:t>
            </a:r>
          </a:p>
          <a:p>
            <a:pPr marL="171450" indent="-171450">
              <a:buFontTx/>
              <a:buChar char="-"/>
            </a:pPr>
            <a:r>
              <a:rPr lang="en-US" dirty="0"/>
              <a:t>Parents exposed</a:t>
            </a:r>
            <a:r>
              <a:rPr lang="en-US" baseline="0" dirty="0"/>
              <a:t> during reproductive conditioning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from exposed parents larger, grew faster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exposed to low pH did OK if parent was exposed. BUT, if exposed to a secondary stressor, not OK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29678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Put question on the next slide … one slide with “Olympia oyster? Mechanisms?” 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 populations to quickly respond to changing ocean </a:t>
            </a:r>
            <a:endParaRPr lang="en-US" sz="2800" dirty="0">
              <a:solidFill>
                <a:srgbClr val="8EB4E3"/>
              </a:solidFill>
              <a:latin typeface="Garamond"/>
              <a:cs typeface="Garamond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Parker 2012:  </a:t>
            </a:r>
          </a:p>
          <a:p>
            <a:pPr marL="171450" indent="-171450">
              <a:buFontTx/>
              <a:buChar char="-"/>
            </a:pPr>
            <a:r>
              <a:rPr lang="en-US" dirty="0"/>
              <a:t>Parents exposed</a:t>
            </a:r>
            <a:r>
              <a:rPr lang="en-US" baseline="0" dirty="0"/>
              <a:t> during reproductive conditioning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from exposed parents larger, grew faster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exposed to low pH did OK if parent was exposed. BUT, if exposed to a secondary stressor, not OK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8088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Put question on the next slide … one slide with “Olympia oyster? Mechanisms?” 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 populations to quickly respond to changing ocean </a:t>
            </a:r>
            <a:endParaRPr lang="en-US" sz="2800" dirty="0">
              <a:solidFill>
                <a:srgbClr val="8EB4E3"/>
              </a:solidFill>
              <a:latin typeface="Garamond"/>
              <a:cs typeface="Garamond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Parker 2012:  </a:t>
            </a:r>
          </a:p>
          <a:p>
            <a:pPr marL="171450" indent="-171450">
              <a:buFontTx/>
              <a:buChar char="-"/>
            </a:pPr>
            <a:r>
              <a:rPr lang="en-US" dirty="0"/>
              <a:t>Parents exposed</a:t>
            </a:r>
            <a:r>
              <a:rPr lang="en-US" baseline="0" dirty="0"/>
              <a:t> during reproductive conditioning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from exposed parents larger, grew faster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exposed to low pH did OK if parent was exposed. BUT, if exposed to a secondary stressor, not OK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630960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baseline="0" dirty="0"/>
              <a:t>Change Colors …  </a:t>
            </a:r>
          </a:p>
          <a:p>
            <a:endParaRPr lang="en-US" baseline="0" dirty="0"/>
          </a:p>
          <a:p>
            <a:r>
              <a:rPr lang="en-US" dirty="0"/>
              <a:t>Remove metrics </a:t>
            </a:r>
          </a:p>
          <a:p>
            <a:r>
              <a:rPr lang="en-US" dirty="0"/>
              <a:t>Include pretty pictures or icons</a:t>
            </a:r>
          </a:p>
          <a:p>
            <a:r>
              <a:rPr lang="en-US" dirty="0"/>
              <a:t>Emphasize when pH treatment occurred </a:t>
            </a:r>
          </a:p>
          <a:p>
            <a:r>
              <a:rPr lang="en-US" dirty="0"/>
              <a:t>Use simplified flow chart here and on each results slide </a:t>
            </a:r>
          </a:p>
          <a:p>
            <a:endParaRPr lang="en-US" dirty="0"/>
          </a:p>
          <a:p>
            <a:r>
              <a:rPr lang="en-US" dirty="0"/>
              <a:t>Conditions === weeks before spawning. </a:t>
            </a:r>
            <a:r>
              <a:rPr lang="en-US" dirty="0" err="1"/>
              <a:t>Wasnted</a:t>
            </a:r>
            <a:r>
              <a:rPr lang="en-US" dirty="0"/>
              <a:t> to do treatment before active gametogenesis.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883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Why size  differences?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0175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9/13/19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em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6.emf"/><Relationship Id="rId4" Type="http://schemas.openxmlformats.org/officeDocument/2006/relationships/image" Target="../media/image15.emf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microsoft.com/office/2007/relationships/hdphoto" Target="../media/hdphoto1.wdp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png"/><Relationship Id="rId5" Type="http://schemas.openxmlformats.org/officeDocument/2006/relationships/image" Target="../media/image17.jpeg"/><Relationship Id="rId4" Type="http://schemas.openxmlformats.org/officeDocument/2006/relationships/image" Target="../media/image12.jp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9.tiff"/><Relationship Id="rId7" Type="http://schemas.microsoft.com/office/2007/relationships/hdphoto" Target="../media/hdphoto1.wdp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2.tiff"/><Relationship Id="rId3" Type="http://schemas.openxmlformats.org/officeDocument/2006/relationships/image" Target="../media/image19.tiff"/><Relationship Id="rId7" Type="http://schemas.microsoft.com/office/2007/relationships/hdphoto" Target="../media/hdphoto1.wdp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8.png"/><Relationship Id="rId5" Type="http://schemas.openxmlformats.org/officeDocument/2006/relationships/image" Target="../media/image21.tiff"/><Relationship Id="rId4" Type="http://schemas.openxmlformats.org/officeDocument/2006/relationships/image" Target="../media/image20.tif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tiff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oi.org/10.1101/616375" TargetMode="External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emf"/><Relationship Id="rId5" Type="http://schemas.openxmlformats.org/officeDocument/2006/relationships/image" Target="../media/image21.tiff"/><Relationship Id="rId4" Type="http://schemas.microsoft.com/office/2007/relationships/hdphoto" Target="../media/hdphoto1.wdp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1.tif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tiff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emf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34887" y="2616714"/>
            <a:ext cx="7301947" cy="2199764"/>
          </a:xfrm>
        </p:spPr>
        <p:txBody>
          <a:bodyPr>
            <a:normAutofit fontScale="62500" lnSpcReduction="20000"/>
          </a:bodyPr>
          <a:lstStyle/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Laura H Spencer</a:t>
            </a:r>
          </a:p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Roberts Lab</a:t>
            </a:r>
          </a:p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School of Aquatic and Fishery Sciences</a:t>
            </a:r>
          </a:p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University of Washington</a:t>
            </a:r>
          </a:p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NSA-PCS/PCSGA 2019 in Portland, OR</a:t>
            </a:r>
          </a:p>
          <a:p>
            <a:endParaRPr lang="en-US" dirty="0"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  <a:p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https://</a:t>
            </a:r>
            <a:r>
              <a:rPr lang="en-US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laurahspencer.github.io</a:t>
            </a:r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/</a:t>
            </a:r>
            <a:r>
              <a:rPr lang="en-US" dirty="0" err="1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LabNotebook</a:t>
            </a:r>
            <a:r>
              <a:rPr lang="en-US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/</a:t>
            </a:r>
          </a:p>
          <a:p>
            <a:endParaRPr lang="en-US" dirty="0">
              <a:latin typeface="Arial" panose="020B0604020202020204" pitchFamily="34" charset="0"/>
              <a:ea typeface="Verdana" panose="020B060403050404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306133" y="140687"/>
            <a:ext cx="8555765" cy="2199764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small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Parental winter exposures influence Olympia oyster larvae </a:t>
            </a:r>
          </a:p>
        </p:txBody>
      </p:sp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499728" y="282448"/>
            <a:ext cx="7968231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Newly released larvae</a:t>
            </a:r>
          </a:p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shell size ~ parental winter treatment</a:t>
            </a:r>
          </a:p>
        </p:txBody>
      </p:sp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2E29E52B-D966-3B49-9981-D05A08A925C3}"/>
              </a:ext>
            </a:extLst>
          </p:cNvPr>
          <p:cNvCxnSpPr>
            <a:cxnSpLocks/>
          </p:cNvCxnSpPr>
          <p:nvPr/>
        </p:nvCxnSpPr>
        <p:spPr>
          <a:xfrm>
            <a:off x="840824" y="1486504"/>
            <a:ext cx="0" cy="4558816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68528810-5493-E044-B02B-5682C3AE9A88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94710E30-6224-934F-BC8B-8A813E63A1B3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72329B40-1106-8145-9F60-9E6975C0D39C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89066AE1-139F-4240-B314-5B37F37547F0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  <p:sp>
        <p:nvSpPr>
          <p:cNvPr id="20" name="Content Placeholder 2">
            <a:extLst>
              <a:ext uri="{FF2B5EF4-FFF2-40B4-BE49-F238E27FC236}">
                <a16:creationId xmlns:a16="http://schemas.microsoft.com/office/drawing/2014/main" id="{29CF1CDC-96BF-4E46-866F-B26CDD7D2035}"/>
              </a:ext>
            </a:extLst>
          </p:cNvPr>
          <p:cNvSpPr txBox="1">
            <a:spLocks/>
          </p:cNvSpPr>
          <p:nvPr/>
        </p:nvSpPr>
        <p:spPr>
          <a:xfrm>
            <a:off x="6866345" y="2116154"/>
            <a:ext cx="1860303" cy="188655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Warmer =</a:t>
            </a:r>
            <a:r>
              <a:rPr lang="en-US" sz="20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  shell size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l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Lower pH =</a:t>
            </a:r>
            <a:r>
              <a:rPr lang="en-US" sz="20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  shell size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6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498D908F-2B01-BA47-B78F-C85940002A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567" y="1517015"/>
            <a:ext cx="4250439" cy="5067831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306D720B-1562-5549-8F7C-442D330E3E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60521" y="1517015"/>
            <a:ext cx="4246485" cy="5063116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5AF15AA7-D84D-BF43-9C5C-67678634CA2A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054" t="39722" b="42433"/>
          <a:stretch/>
        </p:blipFill>
        <p:spPr>
          <a:xfrm>
            <a:off x="5294293" y="5175204"/>
            <a:ext cx="1102711" cy="920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21373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F838448-380B-FE4E-BA52-D6488449F44F}"/>
              </a:ext>
            </a:extLst>
          </p:cNvPr>
          <p:cNvSpPr txBox="1">
            <a:spLocks/>
          </p:cNvSpPr>
          <p:nvPr/>
        </p:nvSpPr>
        <p:spPr>
          <a:xfrm>
            <a:off x="786809" y="543298"/>
            <a:ext cx="7355301" cy="1275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small" dirty="0">
                <a:latin typeface="Arial" panose="020B0604020202020204" pitchFamily="34" charset="0"/>
                <a:cs typeface="Arial" panose="020B0604020202020204" pitchFamily="34" charset="0"/>
              </a:rPr>
              <a:t>Why larger  larvae from adults exposed to </a:t>
            </a:r>
            <a:r>
              <a:rPr lang="en-US" sz="32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 Temp,  pH in winter?</a:t>
            </a:r>
            <a:endParaRPr lang="en-US" sz="3200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889BBE75-5E8F-5946-98D4-1E0B05FC3960}"/>
              </a:ext>
            </a:extLst>
          </p:cNvPr>
          <p:cNvSpPr txBox="1"/>
          <p:nvPr/>
        </p:nvSpPr>
        <p:spPr>
          <a:xfrm>
            <a:off x="3701143" y="2797629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7DF4FD5B-A7E6-0449-9CDD-E1115EECC690}"/>
              </a:ext>
            </a:extLst>
          </p:cNvPr>
          <p:cNvSpPr txBox="1">
            <a:spLocks/>
          </p:cNvSpPr>
          <p:nvPr/>
        </p:nvSpPr>
        <p:spPr>
          <a:xfrm>
            <a:off x="1001889" y="2745973"/>
            <a:ext cx="7140221" cy="27127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Direct parental influence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– brood time &amp; lipid resources</a:t>
            </a:r>
          </a:p>
          <a:p>
            <a:pPr marL="0" indent="0">
              <a:buNone/>
            </a:pP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lang="en-US" sz="12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solidFill>
                  <a:schemeClr val="accent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Indirect parental influence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– change to larval physiology</a:t>
            </a:r>
            <a:r>
              <a:rPr lang="en-US" sz="28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(epigenetic?)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66686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BA05DDC-FB22-EB43-94EF-2F4CDE62580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96" t="1" r="22072" b="2"/>
          <a:stretch/>
        </p:blipFill>
        <p:spPr>
          <a:xfrm rot="5400000">
            <a:off x="5914922" y="3664107"/>
            <a:ext cx="2199177" cy="39334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8197" y="241456"/>
            <a:ext cx="8030054" cy="1298965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Larval RNA sequenced for </a:t>
            </a:r>
            <a:b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gene expression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1DC7A99-29E2-C048-88EF-B74DA737691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037" t="17825" r="16987" b="5118"/>
          <a:stretch/>
        </p:blipFill>
        <p:spPr>
          <a:xfrm>
            <a:off x="1872056" y="3851574"/>
            <a:ext cx="3087185" cy="2878865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FF9A54-C707-2F4E-B51F-ABA4FF9FE8CD}"/>
              </a:ext>
            </a:extLst>
          </p:cNvPr>
          <p:cNvCxnSpPr>
            <a:cxnSpLocks/>
          </p:cNvCxnSpPr>
          <p:nvPr/>
        </p:nvCxnSpPr>
        <p:spPr>
          <a:xfrm flipH="1">
            <a:off x="840822" y="1486504"/>
            <a:ext cx="2" cy="5077582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94B72C9-E084-C947-9C63-E00BE1D441E4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4F44884-D272-9B46-9DB4-62127EE2C3E5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0D498C3-89BF-484C-8A4B-F89004428B2D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3FDBEF1-9C98-C744-A885-D6A363DAF3A4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8E8F2572-0A2A-2D44-A781-C021AEC7A10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3528" b="20000"/>
          <a:stretch/>
        </p:blipFill>
        <p:spPr>
          <a:xfrm>
            <a:off x="1872056" y="1602946"/>
            <a:ext cx="7085733" cy="3001127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D41FDCC9-93E5-3B4D-A971-79A4F0AE0ED4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459054" y="5491341"/>
            <a:ext cx="763535" cy="7635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82544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E53A592-E529-2E4F-9097-A28747F44C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01"/>
          <a:stretch/>
        </p:blipFill>
        <p:spPr>
          <a:xfrm>
            <a:off x="1836155" y="1796756"/>
            <a:ext cx="3570650" cy="31885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064FFE-06E8-7744-B010-FC9D1A8F7CC1}"/>
              </a:ext>
            </a:extLst>
          </p:cNvPr>
          <p:cNvSpPr txBox="1"/>
          <p:nvPr/>
        </p:nvSpPr>
        <p:spPr>
          <a:xfrm>
            <a:off x="753263" y="7059213"/>
            <a:ext cx="9019362" cy="2616101"/>
          </a:xfrm>
          <a:prstGeom prst="rect">
            <a:avLst/>
          </a:prstGeom>
          <a:noFill/>
        </p:spPr>
        <p:txBody>
          <a:bodyPr wrap="square" numCol="2" spcCol="9144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Cytochrome c oxidase, aerobic respiration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mt:ND5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NADH-ubiquinone oxidoreductase, mitochondrial electron transport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USP47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Ubiquitin component, DNA repair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TBC1D2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protein transport, GTPase activity</a:t>
            </a: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Tuba3a</a:t>
            </a:r>
            <a:r>
              <a:rPr lang="en-US" sz="16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Tubulin, cytoskeleton</a:t>
            </a:r>
          </a:p>
          <a:p>
            <a:r>
              <a:rPr lang="en-US" sz="1600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Rpl8</a:t>
            </a:r>
            <a:r>
              <a:rPr lang="en-US" sz="16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ribosomal protein, cytoplasmic translation</a:t>
            </a:r>
            <a:endParaRPr lang="en-US" sz="1600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499727" y="246509"/>
            <a:ext cx="7968231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Newly released larvae</a:t>
            </a:r>
          </a:p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gene expression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E3A561-7312-BE4E-B52F-BF06F0583C37}"/>
              </a:ext>
            </a:extLst>
          </p:cNvPr>
          <p:cNvSpPr txBox="1"/>
          <p:nvPr/>
        </p:nvSpPr>
        <p:spPr>
          <a:xfrm>
            <a:off x="1820804" y="1332505"/>
            <a:ext cx="3570650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PCA Biplot, normalized gene counts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CEEF1D8-127E-AD42-BC9C-E00652F177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93"/>
          <a:stretch/>
        </p:blipFill>
        <p:spPr>
          <a:xfrm>
            <a:off x="-4143537" y="1242034"/>
            <a:ext cx="3517670" cy="4918057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C7EAD2-5003-9A4F-B33E-CCF58FDB09BD}"/>
              </a:ext>
            </a:extLst>
          </p:cNvPr>
          <p:cNvCxnSpPr>
            <a:cxnSpLocks/>
          </p:cNvCxnSpPr>
          <p:nvPr/>
        </p:nvCxnSpPr>
        <p:spPr>
          <a:xfrm flipH="1">
            <a:off x="840823" y="1486504"/>
            <a:ext cx="1" cy="5087291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74D6149-5419-7A4D-8213-88CCF850676F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CF74E31-2722-6145-8E0E-530B41AF9934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9B0E77A-BE49-3140-8E2E-4DFCA09D1928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6F89CAE-9C5F-1C41-9204-055FF2BE57A1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52B957A-A23C-B549-BE6B-D71AB09E327E}"/>
              </a:ext>
            </a:extLst>
          </p:cNvPr>
          <p:cNvGrpSpPr/>
          <p:nvPr/>
        </p:nvGrpSpPr>
        <p:grpSpPr>
          <a:xfrm>
            <a:off x="5642699" y="1333657"/>
            <a:ext cx="2002410" cy="930561"/>
            <a:chOff x="6385769" y="1373492"/>
            <a:chExt cx="2002410" cy="93056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645F2C3-6333-504A-8F52-9DD66D4A56D9}"/>
                </a:ext>
              </a:extLst>
            </p:cNvPr>
            <p:cNvSpPr txBox="1"/>
            <p:nvPr/>
          </p:nvSpPr>
          <p:spPr>
            <a:xfrm>
              <a:off x="6385769" y="1373492"/>
              <a:ext cx="200241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Parental treatment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82DA320-2205-1B43-B98B-FF41604CF7DC}"/>
                </a:ext>
              </a:extLst>
            </p:cNvPr>
            <p:cNvGrpSpPr/>
            <p:nvPr/>
          </p:nvGrpSpPr>
          <p:grpSpPr>
            <a:xfrm>
              <a:off x="6385769" y="1689607"/>
              <a:ext cx="2002410" cy="614446"/>
              <a:chOff x="6086245" y="993361"/>
              <a:chExt cx="2002410" cy="614446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D28AC4D-7F4D-524B-BAD5-A8A9453D6B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8160" t="20246" r="19459" b="26323"/>
              <a:stretch/>
            </p:blipFill>
            <p:spPr>
              <a:xfrm>
                <a:off x="6086245" y="1300030"/>
                <a:ext cx="448161" cy="307777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AA6EC06-4A42-5A40-B2AE-D5FD29264C3F}"/>
                  </a:ext>
                </a:extLst>
              </p:cNvPr>
              <p:cNvSpPr txBox="1"/>
              <p:nvPr/>
            </p:nvSpPr>
            <p:spPr>
              <a:xfrm>
                <a:off x="6373202" y="993361"/>
                <a:ext cx="1715453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sz="1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C+Ambient pH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1AED04D-C776-0E4F-AC01-DE87152EC831}"/>
                  </a:ext>
                </a:extLst>
              </p:cNvPr>
              <p:cNvSpPr txBox="1"/>
              <p:nvPr/>
            </p:nvSpPr>
            <p:spPr>
              <a:xfrm>
                <a:off x="6405113" y="1298966"/>
                <a:ext cx="1683542" cy="30765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C+Low pH</a:t>
                </a:r>
              </a:p>
            </p:txBody>
          </p: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27365205-EA99-A147-AC00-3953AB0B9CC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3213" t="20246" r="72457" b="20963"/>
              <a:stretch/>
            </p:blipFill>
            <p:spPr>
              <a:xfrm>
                <a:off x="6086245" y="994545"/>
                <a:ext cx="286957" cy="338656"/>
              </a:xfrm>
              <a:prstGeom prst="rect">
                <a:avLst/>
              </a:prstGeom>
            </p:spPr>
          </p:pic>
        </p:grp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E06DB0F1-B25D-724F-BA4A-651F53B19F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459054" y="5491341"/>
            <a:ext cx="763535" cy="763535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4F6D2602-F17A-A64C-A65E-B396409251CB}"/>
              </a:ext>
            </a:extLst>
          </p:cNvPr>
          <p:cNvGrpSpPr/>
          <p:nvPr/>
        </p:nvGrpSpPr>
        <p:grpSpPr>
          <a:xfrm>
            <a:off x="1836759" y="1785988"/>
            <a:ext cx="3569441" cy="3188555"/>
            <a:chOff x="1836759" y="1785988"/>
            <a:chExt cx="3569441" cy="3188555"/>
          </a:xfrm>
        </p:grpSpPr>
        <p:pic>
          <p:nvPicPr>
            <p:cNvPr id="100" name="Picture 99">
              <a:extLst>
                <a:ext uri="{FF2B5EF4-FFF2-40B4-BE49-F238E27FC236}">
                  <a16:creationId xmlns:a16="http://schemas.microsoft.com/office/drawing/2014/main" id="{EA4A209E-2632-9947-9644-12CB211F3591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/>
            <a:srcRect t="15194"/>
            <a:stretch/>
          </p:blipFill>
          <p:spPr>
            <a:xfrm>
              <a:off x="1836759" y="1785988"/>
              <a:ext cx="3569441" cy="3188555"/>
            </a:xfrm>
            <a:prstGeom prst="rect">
              <a:avLst/>
            </a:prstGeom>
          </p:spPr>
        </p:pic>
        <p:sp>
          <p:nvSpPr>
            <p:cNvPr id="101" name="TextBox 100">
              <a:extLst>
                <a:ext uri="{FF2B5EF4-FFF2-40B4-BE49-F238E27FC236}">
                  <a16:creationId xmlns:a16="http://schemas.microsoft.com/office/drawing/2014/main" id="{DE4DDB74-0F20-7644-B18A-413A2A905BC6}"/>
                </a:ext>
              </a:extLst>
            </p:cNvPr>
            <p:cNvSpPr txBox="1"/>
            <p:nvPr/>
          </p:nvSpPr>
          <p:spPr>
            <a:xfrm>
              <a:off x="4483650" y="2602088"/>
              <a:ext cx="786163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Tuba3-⍺</a:t>
              </a:r>
            </a:p>
          </p:txBody>
        </p:sp>
        <p:sp>
          <p:nvSpPr>
            <p:cNvPr id="102" name="TextBox 101">
              <a:extLst>
                <a:ext uri="{FF2B5EF4-FFF2-40B4-BE49-F238E27FC236}">
                  <a16:creationId xmlns:a16="http://schemas.microsoft.com/office/drawing/2014/main" id="{A1A6CA88-A2F6-894E-803B-93D24609D079}"/>
                </a:ext>
              </a:extLst>
            </p:cNvPr>
            <p:cNvSpPr txBox="1"/>
            <p:nvPr/>
          </p:nvSpPr>
          <p:spPr>
            <a:xfrm>
              <a:off x="3958539" y="2602087"/>
              <a:ext cx="683689" cy="259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rpl8</a:t>
              </a:r>
            </a:p>
          </p:txBody>
        </p:sp>
        <p:sp>
          <p:nvSpPr>
            <p:cNvPr id="103" name="TextBox 102">
              <a:extLst>
                <a:ext uri="{FF2B5EF4-FFF2-40B4-BE49-F238E27FC236}">
                  <a16:creationId xmlns:a16="http://schemas.microsoft.com/office/drawing/2014/main" id="{58962930-742F-D541-8469-98DE0274E0BA}"/>
                </a:ext>
              </a:extLst>
            </p:cNvPr>
            <p:cNvSpPr txBox="1"/>
            <p:nvPr/>
          </p:nvSpPr>
          <p:spPr>
            <a:xfrm>
              <a:off x="2948538" y="3625533"/>
              <a:ext cx="683689" cy="259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COI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99C7AA6A-9F34-FE4A-A602-40CF85A6D10F}"/>
                </a:ext>
              </a:extLst>
            </p:cNvPr>
            <p:cNvSpPr txBox="1"/>
            <p:nvPr/>
          </p:nvSpPr>
          <p:spPr>
            <a:xfrm>
              <a:off x="2750000" y="3223746"/>
              <a:ext cx="683689" cy="259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Mt:ND5</a:t>
              </a:r>
            </a:p>
          </p:txBody>
        </p:sp>
        <p:sp>
          <p:nvSpPr>
            <p:cNvPr id="105" name="TextBox 104">
              <a:extLst>
                <a:ext uri="{FF2B5EF4-FFF2-40B4-BE49-F238E27FC236}">
                  <a16:creationId xmlns:a16="http://schemas.microsoft.com/office/drawing/2014/main" id="{93773A2B-6876-BD4A-9FF5-84C265CAA5A0}"/>
                </a:ext>
              </a:extLst>
            </p:cNvPr>
            <p:cNvSpPr txBox="1"/>
            <p:nvPr/>
          </p:nvSpPr>
          <p:spPr>
            <a:xfrm>
              <a:off x="2370732" y="3478475"/>
              <a:ext cx="683689" cy="25949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USP47</a:t>
              </a:r>
            </a:p>
          </p:txBody>
        </p:sp>
        <p:sp>
          <p:nvSpPr>
            <p:cNvPr id="106" name="TextBox 105">
              <a:extLst>
                <a:ext uri="{FF2B5EF4-FFF2-40B4-BE49-F238E27FC236}">
                  <a16:creationId xmlns:a16="http://schemas.microsoft.com/office/drawing/2014/main" id="{9A0FC328-04B1-5847-854B-C82D63492721}"/>
                </a:ext>
              </a:extLst>
            </p:cNvPr>
            <p:cNvSpPr txBox="1"/>
            <p:nvPr/>
          </p:nvSpPr>
          <p:spPr>
            <a:xfrm>
              <a:off x="3091714" y="2964255"/>
              <a:ext cx="683689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TBC1D2</a:t>
              </a:r>
            </a:p>
          </p:txBody>
        </p:sp>
      </p:grpSp>
      <p:sp>
        <p:nvSpPr>
          <p:cNvPr id="107" name="TextBox 106">
            <a:extLst>
              <a:ext uri="{FF2B5EF4-FFF2-40B4-BE49-F238E27FC236}">
                <a16:creationId xmlns:a16="http://schemas.microsoft.com/office/drawing/2014/main" id="{73A46C84-5DC9-9046-9B13-AC8078DBC936}"/>
              </a:ext>
            </a:extLst>
          </p:cNvPr>
          <p:cNvSpPr txBox="1"/>
          <p:nvPr/>
        </p:nvSpPr>
        <p:spPr>
          <a:xfrm>
            <a:off x="5668551" y="2587940"/>
            <a:ext cx="2341846" cy="28469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Processes:</a:t>
            </a:r>
          </a:p>
          <a:p>
            <a:endParaRPr lang="en-US" sz="800" b="1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Aerobic respiration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COI, Mt:ND5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Cytoskeleton 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Tuba3-</a:t>
            </a: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⍺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DNA repair (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USP47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Protein transport (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TBC1D2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Cytoplasmic translation (</a:t>
            </a:r>
            <a:r>
              <a:rPr lang="en-US" sz="16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rpl8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)</a:t>
            </a:r>
          </a:p>
        </p:txBody>
      </p:sp>
      <p:sp>
        <p:nvSpPr>
          <p:cNvPr id="116" name="Freeform 115">
            <a:extLst>
              <a:ext uri="{FF2B5EF4-FFF2-40B4-BE49-F238E27FC236}">
                <a16:creationId xmlns:a16="http://schemas.microsoft.com/office/drawing/2014/main" id="{C9DA4290-E81C-1B46-A3DB-3DF4F41E98D8}"/>
              </a:ext>
            </a:extLst>
          </p:cNvPr>
          <p:cNvSpPr/>
          <p:nvPr/>
        </p:nvSpPr>
        <p:spPr>
          <a:xfrm>
            <a:off x="3315214" y="1814698"/>
            <a:ext cx="2053103" cy="1565568"/>
          </a:xfrm>
          <a:custGeom>
            <a:avLst/>
            <a:gdLst>
              <a:gd name="connsiteX0" fmla="*/ 0 w 2141317"/>
              <a:gd name="connsiteY0" fmla="*/ 104172 h 1643605"/>
              <a:gd name="connsiteX1" fmla="*/ 486137 w 2141317"/>
              <a:gd name="connsiteY1" fmla="*/ 1504708 h 1643605"/>
              <a:gd name="connsiteX2" fmla="*/ 1169043 w 2141317"/>
              <a:gd name="connsiteY2" fmla="*/ 1643605 h 1643605"/>
              <a:gd name="connsiteX3" fmla="*/ 2141317 w 2141317"/>
              <a:gd name="connsiteY3" fmla="*/ 1018572 h 1643605"/>
              <a:gd name="connsiteX4" fmla="*/ 2095018 w 2141317"/>
              <a:gd name="connsiteY4" fmla="*/ 752354 h 1643605"/>
              <a:gd name="connsiteX5" fmla="*/ 347241 w 2141317"/>
              <a:gd name="connsiteY5" fmla="*/ 0 h 1643605"/>
              <a:gd name="connsiteX6" fmla="*/ 0 w 2141317"/>
              <a:gd name="connsiteY6" fmla="*/ 104172 h 164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1317" h="1643605">
                <a:moveTo>
                  <a:pt x="0" y="104172"/>
                </a:moveTo>
                <a:lnTo>
                  <a:pt x="486137" y="1504708"/>
                </a:lnTo>
                <a:lnTo>
                  <a:pt x="1169043" y="1643605"/>
                </a:lnTo>
                <a:lnTo>
                  <a:pt x="2141317" y="1018572"/>
                </a:lnTo>
                <a:lnTo>
                  <a:pt x="2095018" y="752354"/>
                </a:lnTo>
                <a:lnTo>
                  <a:pt x="347241" y="0"/>
                </a:lnTo>
                <a:lnTo>
                  <a:pt x="0" y="104172"/>
                </a:ln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7" name="Freeform 116">
            <a:extLst>
              <a:ext uri="{FF2B5EF4-FFF2-40B4-BE49-F238E27FC236}">
                <a16:creationId xmlns:a16="http://schemas.microsoft.com/office/drawing/2014/main" id="{9943DBF2-960F-C040-B71C-A9380A600A13}"/>
              </a:ext>
            </a:extLst>
          </p:cNvPr>
          <p:cNvSpPr/>
          <p:nvPr/>
        </p:nvSpPr>
        <p:spPr>
          <a:xfrm>
            <a:off x="2081052" y="2509178"/>
            <a:ext cx="1997613" cy="2116825"/>
          </a:xfrm>
          <a:custGeom>
            <a:avLst/>
            <a:gdLst>
              <a:gd name="connsiteX0" fmla="*/ 1111170 w 2083443"/>
              <a:gd name="connsiteY0" fmla="*/ 0 h 2222339"/>
              <a:gd name="connsiteX1" fmla="*/ 2083443 w 2083443"/>
              <a:gd name="connsiteY1" fmla="*/ 2060293 h 2222339"/>
              <a:gd name="connsiteX2" fmla="*/ 2083443 w 2083443"/>
              <a:gd name="connsiteY2" fmla="*/ 2199189 h 2222339"/>
              <a:gd name="connsiteX3" fmla="*/ 1331089 w 2083443"/>
              <a:gd name="connsiteY3" fmla="*/ 2222339 h 2222339"/>
              <a:gd name="connsiteX4" fmla="*/ 0 w 2083443"/>
              <a:gd name="connsiteY4" fmla="*/ 509286 h 2222339"/>
              <a:gd name="connsiteX5" fmla="*/ 69448 w 2083443"/>
              <a:gd name="connsiteY5" fmla="*/ 324091 h 2222339"/>
              <a:gd name="connsiteX6" fmla="*/ 1006997 w 2083443"/>
              <a:gd name="connsiteY6" fmla="*/ 0 h 2222339"/>
              <a:gd name="connsiteX7" fmla="*/ 1111170 w 2083443"/>
              <a:gd name="connsiteY7" fmla="*/ 0 h 222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443" h="2222339">
                <a:moveTo>
                  <a:pt x="1111170" y="0"/>
                </a:moveTo>
                <a:lnTo>
                  <a:pt x="2083443" y="2060293"/>
                </a:lnTo>
                <a:lnTo>
                  <a:pt x="2083443" y="2199189"/>
                </a:lnTo>
                <a:lnTo>
                  <a:pt x="1331089" y="2222339"/>
                </a:lnTo>
                <a:lnTo>
                  <a:pt x="0" y="509286"/>
                </a:lnTo>
                <a:lnTo>
                  <a:pt x="69448" y="324091"/>
                </a:lnTo>
                <a:lnTo>
                  <a:pt x="1006997" y="0"/>
                </a:lnTo>
                <a:lnTo>
                  <a:pt x="1111170" y="0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45255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7" grpId="0"/>
      <p:bldP spid="116" grpId="0" animBg="1"/>
      <p:bldP spid="11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>
            <a:extLst>
              <a:ext uri="{FF2B5EF4-FFF2-40B4-BE49-F238E27FC236}">
                <a16:creationId xmlns:a16="http://schemas.microsoft.com/office/drawing/2014/main" id="{AE53A592-E529-2E4F-9097-A28747F44C9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4501"/>
          <a:stretch/>
        </p:blipFill>
        <p:spPr>
          <a:xfrm>
            <a:off x="1836155" y="1796756"/>
            <a:ext cx="3570650" cy="3188555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064FFE-06E8-7744-B010-FC9D1A8F7CC1}"/>
              </a:ext>
            </a:extLst>
          </p:cNvPr>
          <p:cNvSpPr txBox="1"/>
          <p:nvPr/>
        </p:nvSpPr>
        <p:spPr>
          <a:xfrm>
            <a:off x="753263" y="7059213"/>
            <a:ext cx="9019362" cy="2616101"/>
          </a:xfrm>
          <a:prstGeom prst="rect">
            <a:avLst/>
          </a:prstGeom>
          <a:noFill/>
        </p:spPr>
        <p:txBody>
          <a:bodyPr wrap="square" numCol="2" spcCol="91440" rtlCol="0">
            <a:spAutoFit/>
          </a:bodyPr>
          <a:lstStyle/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Cytochrome c oxidase, aerobic respiration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mt:ND5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NADH-ubiquinone oxidoreductase, mitochondrial electron transport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USP47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Ubiquitin component, DNA repair</a:t>
            </a:r>
          </a:p>
          <a:p>
            <a:r>
              <a:rPr lang="en-US" sz="1600" b="1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TBC1D2</a:t>
            </a:r>
            <a:r>
              <a:rPr lang="en-US" sz="1600" dirty="0">
                <a:solidFill>
                  <a:schemeClr val="tx1">
                    <a:lumMod val="6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protein transport, GTPase activity</a:t>
            </a: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accent5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1600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Tuba3a</a:t>
            </a:r>
            <a:r>
              <a:rPr lang="en-US" sz="16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Tubulin, cytoskeleton</a:t>
            </a:r>
          </a:p>
          <a:p>
            <a:r>
              <a:rPr lang="en-US" sz="1600" b="1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Rpl8</a:t>
            </a:r>
            <a:r>
              <a:rPr lang="en-US" sz="1600" dirty="0">
                <a:solidFill>
                  <a:schemeClr val="accent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: ribosomal protein, cytoplasmic translation</a:t>
            </a:r>
            <a:endParaRPr lang="en-US" sz="1600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1600" b="1" dirty="0">
              <a:solidFill>
                <a:schemeClr val="tx1">
                  <a:lumMod val="6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499727" y="246509"/>
            <a:ext cx="7968231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Newly released larvae</a:t>
            </a:r>
          </a:p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gene expression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5E3A561-7312-BE4E-B52F-BF06F0583C37}"/>
              </a:ext>
            </a:extLst>
          </p:cNvPr>
          <p:cNvSpPr txBox="1"/>
          <p:nvPr/>
        </p:nvSpPr>
        <p:spPr>
          <a:xfrm>
            <a:off x="1820804" y="1332505"/>
            <a:ext cx="3570650" cy="307777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PCA Biplot, normalized gene counts 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CEEF1D8-127E-AD42-BC9C-E00652F177E0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10593"/>
          <a:stretch/>
        </p:blipFill>
        <p:spPr>
          <a:xfrm>
            <a:off x="-4143537" y="1242034"/>
            <a:ext cx="3517670" cy="4918057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D3C7EAD2-5003-9A4F-B33E-CCF58FDB09BD}"/>
              </a:ext>
            </a:extLst>
          </p:cNvPr>
          <p:cNvCxnSpPr>
            <a:cxnSpLocks/>
          </p:cNvCxnSpPr>
          <p:nvPr/>
        </p:nvCxnSpPr>
        <p:spPr>
          <a:xfrm flipH="1">
            <a:off x="840823" y="1486504"/>
            <a:ext cx="1" cy="5087291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7" name="Rounded Rectangle 36">
            <a:extLst>
              <a:ext uri="{FF2B5EF4-FFF2-40B4-BE49-F238E27FC236}">
                <a16:creationId xmlns:a16="http://schemas.microsoft.com/office/drawing/2014/main" id="{174D6149-5419-7A4D-8213-88CCF850676F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38" name="Rounded Rectangle 37">
            <a:extLst>
              <a:ext uri="{FF2B5EF4-FFF2-40B4-BE49-F238E27FC236}">
                <a16:creationId xmlns:a16="http://schemas.microsoft.com/office/drawing/2014/main" id="{0CF74E31-2722-6145-8E0E-530B41AF9934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39" name="Rounded Rectangle 38">
            <a:extLst>
              <a:ext uri="{FF2B5EF4-FFF2-40B4-BE49-F238E27FC236}">
                <a16:creationId xmlns:a16="http://schemas.microsoft.com/office/drawing/2014/main" id="{29B0E77A-BE49-3140-8E2E-4DFCA09D1928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40" name="Rounded Rectangle 39">
            <a:extLst>
              <a:ext uri="{FF2B5EF4-FFF2-40B4-BE49-F238E27FC236}">
                <a16:creationId xmlns:a16="http://schemas.microsoft.com/office/drawing/2014/main" id="{06F89CAE-9C5F-1C41-9204-055FF2BE57A1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552B957A-A23C-B549-BE6B-D71AB09E327E}"/>
              </a:ext>
            </a:extLst>
          </p:cNvPr>
          <p:cNvGrpSpPr/>
          <p:nvPr/>
        </p:nvGrpSpPr>
        <p:grpSpPr>
          <a:xfrm>
            <a:off x="5642699" y="1333657"/>
            <a:ext cx="2002410" cy="930561"/>
            <a:chOff x="6385769" y="1373492"/>
            <a:chExt cx="2002410" cy="930561"/>
          </a:xfrm>
        </p:grpSpPr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B645F2C3-6333-504A-8F52-9DD66D4A56D9}"/>
                </a:ext>
              </a:extLst>
            </p:cNvPr>
            <p:cNvSpPr txBox="1"/>
            <p:nvPr/>
          </p:nvSpPr>
          <p:spPr>
            <a:xfrm>
              <a:off x="6385769" y="1373492"/>
              <a:ext cx="200241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Parental treatment</a:t>
              </a:r>
            </a:p>
          </p:txBody>
        </p:sp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D82DA320-2205-1B43-B98B-FF41604CF7DC}"/>
                </a:ext>
              </a:extLst>
            </p:cNvPr>
            <p:cNvGrpSpPr/>
            <p:nvPr/>
          </p:nvGrpSpPr>
          <p:grpSpPr>
            <a:xfrm>
              <a:off x="6385769" y="1689607"/>
              <a:ext cx="2002410" cy="614446"/>
              <a:chOff x="6086245" y="993361"/>
              <a:chExt cx="2002410" cy="614446"/>
            </a:xfrm>
          </p:grpSpPr>
          <p:pic>
            <p:nvPicPr>
              <p:cNvPr id="25" name="Picture 24">
                <a:extLst>
                  <a:ext uri="{FF2B5EF4-FFF2-40B4-BE49-F238E27FC236}">
                    <a16:creationId xmlns:a16="http://schemas.microsoft.com/office/drawing/2014/main" id="{7D28AC4D-7F4D-524B-BAD5-A8A9453D6B3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8160" t="20246" r="19459" b="26323"/>
              <a:stretch/>
            </p:blipFill>
            <p:spPr>
              <a:xfrm>
                <a:off x="6086245" y="1300030"/>
                <a:ext cx="448161" cy="307777"/>
              </a:xfrm>
              <a:prstGeom prst="rect">
                <a:avLst/>
              </a:prstGeom>
            </p:spPr>
          </p:pic>
          <p:sp>
            <p:nvSpPr>
              <p:cNvPr id="45" name="TextBox 44">
                <a:extLst>
                  <a:ext uri="{FF2B5EF4-FFF2-40B4-BE49-F238E27FC236}">
                    <a16:creationId xmlns:a16="http://schemas.microsoft.com/office/drawing/2014/main" id="{0AA6EC06-4A42-5A40-B2AE-D5FD29264C3F}"/>
                  </a:ext>
                </a:extLst>
              </p:cNvPr>
              <p:cNvSpPr txBox="1"/>
              <p:nvPr/>
            </p:nvSpPr>
            <p:spPr>
              <a:xfrm>
                <a:off x="6373202" y="993361"/>
                <a:ext cx="1715453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sz="1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C+Ambient pH</a:t>
                </a:r>
              </a:p>
            </p:txBody>
          </p:sp>
          <p:sp>
            <p:nvSpPr>
              <p:cNvPr id="46" name="TextBox 45">
                <a:extLst>
                  <a:ext uri="{FF2B5EF4-FFF2-40B4-BE49-F238E27FC236}">
                    <a16:creationId xmlns:a16="http://schemas.microsoft.com/office/drawing/2014/main" id="{11AED04D-C776-0E4F-AC01-DE87152EC831}"/>
                  </a:ext>
                </a:extLst>
              </p:cNvPr>
              <p:cNvSpPr txBox="1"/>
              <p:nvPr/>
            </p:nvSpPr>
            <p:spPr>
              <a:xfrm>
                <a:off x="6405113" y="1298966"/>
                <a:ext cx="1683542" cy="30765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C+Low pH</a:t>
                </a:r>
              </a:p>
            </p:txBody>
          </p:sp>
          <p:pic>
            <p:nvPicPr>
              <p:cNvPr id="47" name="Picture 46">
                <a:extLst>
                  <a:ext uri="{FF2B5EF4-FFF2-40B4-BE49-F238E27FC236}">
                    <a16:creationId xmlns:a16="http://schemas.microsoft.com/office/drawing/2014/main" id="{27365205-EA99-A147-AC00-3953AB0B9CC5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3213" t="20246" r="72457" b="20963"/>
              <a:stretch/>
            </p:blipFill>
            <p:spPr>
              <a:xfrm>
                <a:off x="6086245" y="994545"/>
                <a:ext cx="286957" cy="338656"/>
              </a:xfrm>
              <a:prstGeom prst="rect">
                <a:avLst/>
              </a:prstGeom>
            </p:spPr>
          </p:pic>
        </p:grpSp>
      </p:grpSp>
      <p:pic>
        <p:nvPicPr>
          <p:cNvPr id="52" name="Picture 51">
            <a:extLst>
              <a:ext uri="{FF2B5EF4-FFF2-40B4-BE49-F238E27FC236}">
                <a16:creationId xmlns:a16="http://schemas.microsoft.com/office/drawing/2014/main" id="{E06DB0F1-B25D-724F-BA4A-651F53B19F45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459054" y="5491341"/>
            <a:ext cx="763535" cy="763535"/>
          </a:xfrm>
          <a:prstGeom prst="rect">
            <a:avLst/>
          </a:prstGeom>
        </p:spPr>
      </p:pic>
      <p:pic>
        <p:nvPicPr>
          <p:cNvPr id="100" name="Picture 99">
            <a:extLst>
              <a:ext uri="{FF2B5EF4-FFF2-40B4-BE49-F238E27FC236}">
                <a16:creationId xmlns:a16="http://schemas.microsoft.com/office/drawing/2014/main" id="{EA4A209E-2632-9947-9644-12CB211F3591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15194"/>
          <a:stretch/>
        </p:blipFill>
        <p:spPr>
          <a:xfrm>
            <a:off x="1844057" y="1787077"/>
            <a:ext cx="3569441" cy="3188555"/>
          </a:xfrm>
          <a:prstGeom prst="rect">
            <a:avLst/>
          </a:prstGeom>
        </p:spPr>
      </p:pic>
      <p:sp>
        <p:nvSpPr>
          <p:cNvPr id="103" name="TextBox 102">
            <a:extLst>
              <a:ext uri="{FF2B5EF4-FFF2-40B4-BE49-F238E27FC236}">
                <a16:creationId xmlns:a16="http://schemas.microsoft.com/office/drawing/2014/main" id="{58962930-742F-D541-8469-98DE0274E0BA}"/>
              </a:ext>
            </a:extLst>
          </p:cNvPr>
          <p:cNvSpPr txBox="1"/>
          <p:nvPr/>
        </p:nvSpPr>
        <p:spPr>
          <a:xfrm>
            <a:off x="2948538" y="3625533"/>
            <a:ext cx="683689" cy="259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COI</a:t>
            </a:r>
          </a:p>
        </p:txBody>
      </p:sp>
      <p:sp>
        <p:nvSpPr>
          <p:cNvPr id="104" name="TextBox 103">
            <a:extLst>
              <a:ext uri="{FF2B5EF4-FFF2-40B4-BE49-F238E27FC236}">
                <a16:creationId xmlns:a16="http://schemas.microsoft.com/office/drawing/2014/main" id="{99C7AA6A-9F34-FE4A-A602-40CF85A6D10F}"/>
              </a:ext>
            </a:extLst>
          </p:cNvPr>
          <p:cNvSpPr txBox="1"/>
          <p:nvPr/>
        </p:nvSpPr>
        <p:spPr>
          <a:xfrm>
            <a:off x="2750000" y="3223746"/>
            <a:ext cx="683689" cy="2594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50" b="1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Mt:ND5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73A46C84-5DC9-9046-9B13-AC8078DBC936}"/>
              </a:ext>
            </a:extLst>
          </p:cNvPr>
          <p:cNvSpPr txBox="1"/>
          <p:nvPr/>
        </p:nvSpPr>
        <p:spPr>
          <a:xfrm>
            <a:off x="5668551" y="2587940"/>
            <a:ext cx="2341846" cy="1023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Processes:</a:t>
            </a:r>
          </a:p>
          <a:p>
            <a:endParaRPr lang="en-US" sz="800" b="1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Aerobic respiration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COI, Mt:ND5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</a:p>
        </p:txBody>
      </p:sp>
      <p:grpSp>
        <p:nvGrpSpPr>
          <p:cNvPr id="108" name="Group 107">
            <a:extLst>
              <a:ext uri="{FF2B5EF4-FFF2-40B4-BE49-F238E27FC236}">
                <a16:creationId xmlns:a16="http://schemas.microsoft.com/office/drawing/2014/main" id="{B7FE9153-0A2E-F842-816E-459F5EE78FBC}"/>
              </a:ext>
            </a:extLst>
          </p:cNvPr>
          <p:cNvGrpSpPr/>
          <p:nvPr/>
        </p:nvGrpSpPr>
        <p:grpSpPr>
          <a:xfrm>
            <a:off x="4243644" y="4175863"/>
            <a:ext cx="4554902" cy="2015750"/>
            <a:chOff x="4483842" y="5029866"/>
            <a:chExt cx="4554902" cy="2015750"/>
          </a:xfrm>
        </p:grpSpPr>
        <p:cxnSp>
          <p:nvCxnSpPr>
            <p:cNvPr id="109" name="Straight Arrow Connector 108">
              <a:extLst>
                <a:ext uri="{FF2B5EF4-FFF2-40B4-BE49-F238E27FC236}">
                  <a16:creationId xmlns:a16="http://schemas.microsoft.com/office/drawing/2014/main" id="{B1756CC6-465C-5E4E-B653-27B941ED9358}"/>
                </a:ext>
              </a:extLst>
            </p:cNvPr>
            <p:cNvCxnSpPr>
              <a:cxnSpLocks/>
              <a:stCxn id="115" idx="3"/>
              <a:endCxn id="112" idx="1"/>
            </p:cNvCxnSpPr>
            <p:nvPr/>
          </p:nvCxnSpPr>
          <p:spPr>
            <a:xfrm flipV="1">
              <a:off x="5924715" y="5281001"/>
              <a:ext cx="1548467" cy="70955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Straight Arrow Connector 109">
              <a:extLst>
                <a:ext uri="{FF2B5EF4-FFF2-40B4-BE49-F238E27FC236}">
                  <a16:creationId xmlns:a16="http://schemas.microsoft.com/office/drawing/2014/main" id="{6E915FDC-B821-594C-A908-B037E28D9EB2}"/>
                </a:ext>
              </a:extLst>
            </p:cNvPr>
            <p:cNvCxnSpPr>
              <a:cxnSpLocks/>
              <a:stCxn id="115" idx="3"/>
              <a:endCxn id="111" idx="1"/>
            </p:cNvCxnSpPr>
            <p:nvPr/>
          </p:nvCxnSpPr>
          <p:spPr>
            <a:xfrm>
              <a:off x="5924715" y="5990556"/>
              <a:ext cx="1548467" cy="47185"/>
            </a:xfrm>
            <a:prstGeom prst="straightConnector1">
              <a:avLst/>
            </a:prstGeom>
            <a:ln w="28575"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1" name="Rounded Rectangle 110">
              <a:extLst>
                <a:ext uri="{FF2B5EF4-FFF2-40B4-BE49-F238E27FC236}">
                  <a16:creationId xmlns:a16="http://schemas.microsoft.com/office/drawing/2014/main" id="{9D991DDE-0820-8F45-B934-9BAF08A82434}"/>
                </a:ext>
              </a:extLst>
            </p:cNvPr>
            <p:cNvSpPr/>
            <p:nvPr/>
          </p:nvSpPr>
          <p:spPr>
            <a:xfrm>
              <a:off x="7473182" y="5786606"/>
              <a:ext cx="1565562" cy="502270"/>
            </a:xfrm>
            <a:prstGeom prst="round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Growth</a:t>
              </a:r>
            </a:p>
          </p:txBody>
        </p:sp>
        <p:sp>
          <p:nvSpPr>
            <p:cNvPr id="112" name="Rounded Rectangle 111">
              <a:extLst>
                <a:ext uri="{FF2B5EF4-FFF2-40B4-BE49-F238E27FC236}">
                  <a16:creationId xmlns:a16="http://schemas.microsoft.com/office/drawing/2014/main" id="{222BB4E9-C3CE-DC4F-A7C9-C80D8DFB6EB3}"/>
                </a:ext>
              </a:extLst>
            </p:cNvPr>
            <p:cNvSpPr/>
            <p:nvPr/>
          </p:nvSpPr>
          <p:spPr>
            <a:xfrm>
              <a:off x="7473182" y="5029866"/>
              <a:ext cx="1565562" cy="502270"/>
            </a:xfrm>
            <a:prstGeom prst="round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Maintenance</a:t>
              </a:r>
            </a:p>
          </p:txBody>
        </p:sp>
        <p:sp>
          <p:nvSpPr>
            <p:cNvPr id="113" name="Rounded Rectangle 112">
              <a:extLst>
                <a:ext uri="{FF2B5EF4-FFF2-40B4-BE49-F238E27FC236}">
                  <a16:creationId xmlns:a16="http://schemas.microsoft.com/office/drawing/2014/main" id="{1BDBDF8D-E3F9-FF40-BB90-404C122FB3E2}"/>
                </a:ext>
              </a:extLst>
            </p:cNvPr>
            <p:cNvSpPr/>
            <p:nvPr/>
          </p:nvSpPr>
          <p:spPr>
            <a:xfrm>
              <a:off x="7473182" y="6543346"/>
              <a:ext cx="1565562" cy="502270"/>
            </a:xfrm>
            <a:prstGeom prst="round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Reproduction</a:t>
              </a:r>
            </a:p>
          </p:txBody>
        </p:sp>
        <p:cxnSp>
          <p:nvCxnSpPr>
            <p:cNvPr id="114" name="Straight Arrow Connector 113">
              <a:extLst>
                <a:ext uri="{FF2B5EF4-FFF2-40B4-BE49-F238E27FC236}">
                  <a16:creationId xmlns:a16="http://schemas.microsoft.com/office/drawing/2014/main" id="{0EBA030A-78D8-D44F-98D2-642C48D37037}"/>
                </a:ext>
              </a:extLst>
            </p:cNvPr>
            <p:cNvCxnSpPr>
              <a:cxnSpLocks/>
              <a:stCxn id="115" idx="3"/>
              <a:endCxn id="113" idx="1"/>
            </p:cNvCxnSpPr>
            <p:nvPr/>
          </p:nvCxnSpPr>
          <p:spPr>
            <a:xfrm>
              <a:off x="5924715" y="5990556"/>
              <a:ext cx="1548467" cy="803925"/>
            </a:xfrm>
            <a:prstGeom prst="straightConnector1">
              <a:avLst/>
            </a:prstGeom>
            <a:ln w="28575">
              <a:solidFill>
                <a:schemeClr val="accent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15" name="Rounded Rectangle 114">
              <a:extLst>
                <a:ext uri="{FF2B5EF4-FFF2-40B4-BE49-F238E27FC236}">
                  <a16:creationId xmlns:a16="http://schemas.microsoft.com/office/drawing/2014/main" id="{633A8367-FE83-9343-A781-BD59F8D4FCD0}"/>
                </a:ext>
              </a:extLst>
            </p:cNvPr>
            <p:cNvSpPr/>
            <p:nvPr/>
          </p:nvSpPr>
          <p:spPr>
            <a:xfrm>
              <a:off x="4483842" y="5739421"/>
              <a:ext cx="1440873" cy="502270"/>
            </a:xfrm>
            <a:prstGeom prst="roundRect">
              <a:avLst/>
            </a:prstGeom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600" dirty="0">
                  <a:latin typeface="Arial" panose="020B0604020202020204" pitchFamily="34" charset="0"/>
                  <a:cs typeface="Arial" panose="020B0604020202020204" pitchFamily="34" charset="0"/>
                </a:rPr>
                <a:t>Energy</a:t>
              </a:r>
            </a:p>
          </p:txBody>
        </p:sp>
      </p:grpSp>
      <p:cxnSp>
        <p:nvCxnSpPr>
          <p:cNvPr id="42" name="Straight Arrow Connector 41">
            <a:extLst>
              <a:ext uri="{FF2B5EF4-FFF2-40B4-BE49-F238E27FC236}">
                <a16:creationId xmlns:a16="http://schemas.microsoft.com/office/drawing/2014/main" id="{0111F7D3-A22C-FC48-8B0D-DC5A48FE241C}"/>
              </a:ext>
            </a:extLst>
          </p:cNvPr>
          <p:cNvCxnSpPr>
            <a:cxnSpLocks/>
          </p:cNvCxnSpPr>
          <p:nvPr/>
        </p:nvCxnSpPr>
        <p:spPr>
          <a:xfrm flipV="1">
            <a:off x="5634167" y="4422597"/>
            <a:ext cx="1598817" cy="709556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>
            <a:extLst>
              <a:ext uri="{FF2B5EF4-FFF2-40B4-BE49-F238E27FC236}">
                <a16:creationId xmlns:a16="http://schemas.microsoft.com/office/drawing/2014/main" id="{AF748CA2-A994-8F44-AC61-22942F841B95}"/>
              </a:ext>
            </a:extLst>
          </p:cNvPr>
          <p:cNvCxnSpPr>
            <a:cxnSpLocks/>
          </p:cNvCxnSpPr>
          <p:nvPr/>
        </p:nvCxnSpPr>
        <p:spPr>
          <a:xfrm>
            <a:off x="5684687" y="5127374"/>
            <a:ext cx="1532563" cy="41302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>
            <a:extLst>
              <a:ext uri="{FF2B5EF4-FFF2-40B4-BE49-F238E27FC236}">
                <a16:creationId xmlns:a16="http://schemas.microsoft.com/office/drawing/2014/main" id="{44307891-1FDF-184E-8E0F-FEEC0EE3F448}"/>
              </a:ext>
            </a:extLst>
          </p:cNvPr>
          <p:cNvGrpSpPr/>
          <p:nvPr/>
        </p:nvGrpSpPr>
        <p:grpSpPr>
          <a:xfrm>
            <a:off x="4243644" y="4295259"/>
            <a:ext cx="2234183" cy="1721236"/>
            <a:chOff x="4243644" y="4295259"/>
            <a:chExt cx="2234183" cy="1721236"/>
          </a:xfrm>
        </p:grpSpPr>
        <p:sp>
          <p:nvSpPr>
            <p:cNvPr id="88" name="TextBox 87">
              <a:extLst>
                <a:ext uri="{FF2B5EF4-FFF2-40B4-BE49-F238E27FC236}">
                  <a16:creationId xmlns:a16="http://schemas.microsoft.com/office/drawing/2014/main" id="{DD4716D2-D409-DB44-B703-15BA86F28951}"/>
                </a:ext>
              </a:extLst>
            </p:cNvPr>
            <p:cNvSpPr txBox="1"/>
            <p:nvPr/>
          </p:nvSpPr>
          <p:spPr>
            <a:xfrm>
              <a:off x="4243644" y="5647163"/>
              <a:ext cx="20435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>
                  <a:latin typeface="Arial" panose="020B0604020202020204" pitchFamily="34" charset="0"/>
                  <a:cs typeface="Arial" panose="020B0604020202020204" pitchFamily="34" charset="0"/>
                </a:rPr>
                <a:t>mitochondria?</a:t>
              </a:r>
            </a:p>
          </p:txBody>
        </p:sp>
        <p:sp>
          <p:nvSpPr>
            <p:cNvPr id="89" name="Arc 88">
              <a:extLst>
                <a:ext uri="{FF2B5EF4-FFF2-40B4-BE49-F238E27FC236}">
                  <a16:creationId xmlns:a16="http://schemas.microsoft.com/office/drawing/2014/main" id="{0EC89CF2-B88B-E54F-AEAD-89BB009D62D6}"/>
                </a:ext>
              </a:extLst>
            </p:cNvPr>
            <p:cNvSpPr/>
            <p:nvPr/>
          </p:nvSpPr>
          <p:spPr>
            <a:xfrm rot="7705303">
              <a:off x="5296666" y="4754536"/>
              <a:ext cx="1640438" cy="721884"/>
            </a:xfrm>
            <a:prstGeom prst="arc">
              <a:avLst>
                <a:gd name="adj1" fmla="val 16200000"/>
                <a:gd name="adj2" fmla="val 20372468"/>
              </a:avLst>
            </a:prstGeom>
            <a:ln w="57150">
              <a:solidFill>
                <a:schemeClr val="tx1"/>
              </a:solidFill>
              <a:headEnd type="triangle" w="med" len="med"/>
              <a:tailEnd type="none" w="med" len="me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48" name="Freeform 47">
            <a:extLst>
              <a:ext uri="{FF2B5EF4-FFF2-40B4-BE49-F238E27FC236}">
                <a16:creationId xmlns:a16="http://schemas.microsoft.com/office/drawing/2014/main" id="{2F868DB9-C650-924F-8FA0-C92B2B3CEE76}"/>
              </a:ext>
            </a:extLst>
          </p:cNvPr>
          <p:cNvSpPr/>
          <p:nvPr/>
        </p:nvSpPr>
        <p:spPr>
          <a:xfrm>
            <a:off x="2081052" y="2509178"/>
            <a:ext cx="1997613" cy="2116825"/>
          </a:xfrm>
          <a:custGeom>
            <a:avLst/>
            <a:gdLst>
              <a:gd name="connsiteX0" fmla="*/ 1111170 w 2083443"/>
              <a:gd name="connsiteY0" fmla="*/ 0 h 2222339"/>
              <a:gd name="connsiteX1" fmla="*/ 2083443 w 2083443"/>
              <a:gd name="connsiteY1" fmla="*/ 2060293 h 2222339"/>
              <a:gd name="connsiteX2" fmla="*/ 2083443 w 2083443"/>
              <a:gd name="connsiteY2" fmla="*/ 2199189 h 2222339"/>
              <a:gd name="connsiteX3" fmla="*/ 1331089 w 2083443"/>
              <a:gd name="connsiteY3" fmla="*/ 2222339 h 2222339"/>
              <a:gd name="connsiteX4" fmla="*/ 0 w 2083443"/>
              <a:gd name="connsiteY4" fmla="*/ 509286 h 2222339"/>
              <a:gd name="connsiteX5" fmla="*/ 69448 w 2083443"/>
              <a:gd name="connsiteY5" fmla="*/ 324091 h 2222339"/>
              <a:gd name="connsiteX6" fmla="*/ 1006997 w 2083443"/>
              <a:gd name="connsiteY6" fmla="*/ 0 h 2222339"/>
              <a:gd name="connsiteX7" fmla="*/ 1111170 w 2083443"/>
              <a:gd name="connsiteY7" fmla="*/ 0 h 222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443" h="2222339">
                <a:moveTo>
                  <a:pt x="1111170" y="0"/>
                </a:moveTo>
                <a:lnTo>
                  <a:pt x="2083443" y="2060293"/>
                </a:lnTo>
                <a:lnTo>
                  <a:pt x="2083443" y="2199189"/>
                </a:lnTo>
                <a:lnTo>
                  <a:pt x="1331089" y="2222339"/>
                </a:lnTo>
                <a:lnTo>
                  <a:pt x="0" y="509286"/>
                </a:lnTo>
                <a:lnTo>
                  <a:pt x="69448" y="324091"/>
                </a:lnTo>
                <a:lnTo>
                  <a:pt x="1006997" y="0"/>
                </a:lnTo>
                <a:lnTo>
                  <a:pt x="1111170" y="0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9" name="Freeform 48">
            <a:extLst>
              <a:ext uri="{FF2B5EF4-FFF2-40B4-BE49-F238E27FC236}">
                <a16:creationId xmlns:a16="http://schemas.microsoft.com/office/drawing/2014/main" id="{5AFECD61-EC06-3040-87A8-D67E0690702D}"/>
              </a:ext>
            </a:extLst>
          </p:cNvPr>
          <p:cNvSpPr/>
          <p:nvPr/>
        </p:nvSpPr>
        <p:spPr>
          <a:xfrm>
            <a:off x="3315214" y="1814698"/>
            <a:ext cx="2053103" cy="1565568"/>
          </a:xfrm>
          <a:custGeom>
            <a:avLst/>
            <a:gdLst>
              <a:gd name="connsiteX0" fmla="*/ 0 w 2141317"/>
              <a:gd name="connsiteY0" fmla="*/ 104172 h 1643605"/>
              <a:gd name="connsiteX1" fmla="*/ 486137 w 2141317"/>
              <a:gd name="connsiteY1" fmla="*/ 1504708 h 1643605"/>
              <a:gd name="connsiteX2" fmla="*/ 1169043 w 2141317"/>
              <a:gd name="connsiteY2" fmla="*/ 1643605 h 1643605"/>
              <a:gd name="connsiteX3" fmla="*/ 2141317 w 2141317"/>
              <a:gd name="connsiteY3" fmla="*/ 1018572 h 1643605"/>
              <a:gd name="connsiteX4" fmla="*/ 2095018 w 2141317"/>
              <a:gd name="connsiteY4" fmla="*/ 752354 h 1643605"/>
              <a:gd name="connsiteX5" fmla="*/ 347241 w 2141317"/>
              <a:gd name="connsiteY5" fmla="*/ 0 h 1643605"/>
              <a:gd name="connsiteX6" fmla="*/ 0 w 2141317"/>
              <a:gd name="connsiteY6" fmla="*/ 104172 h 164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1317" h="1643605">
                <a:moveTo>
                  <a:pt x="0" y="104172"/>
                </a:moveTo>
                <a:lnTo>
                  <a:pt x="486137" y="1504708"/>
                </a:lnTo>
                <a:lnTo>
                  <a:pt x="1169043" y="1643605"/>
                </a:lnTo>
                <a:lnTo>
                  <a:pt x="2141317" y="1018572"/>
                </a:lnTo>
                <a:lnTo>
                  <a:pt x="2095018" y="752354"/>
                </a:lnTo>
                <a:lnTo>
                  <a:pt x="347241" y="0"/>
                </a:lnTo>
                <a:lnTo>
                  <a:pt x="0" y="104172"/>
                </a:ln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243217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cap="small" dirty="0">
                <a:latin typeface="Arial" panose="020B0604020202020204" pitchFamily="34" charset="0"/>
                <a:cs typeface="Arial" panose="020B0604020202020204" pitchFamily="34" charset="0"/>
              </a:rPr>
              <a:t>What does this mean?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2E2CCF-C518-5A4F-9B2D-CBB54B6AF87A}"/>
              </a:ext>
            </a:extLst>
          </p:cNvPr>
          <p:cNvSpPr txBox="1">
            <a:spLocks/>
          </p:cNvSpPr>
          <p:nvPr/>
        </p:nvSpPr>
        <p:spPr>
          <a:xfrm>
            <a:off x="768129" y="2025171"/>
            <a:ext cx="7402019" cy="392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Parental winter exposures alters larval physiology … 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generations more capable in new/challenging conditions?</a:t>
            </a:r>
          </a:p>
          <a:p>
            <a:pPr marL="457200" lvl="1" indent="0">
              <a:buFont typeface="Arial" pitchFamily="34" charset="0"/>
              <a:buNone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Parental winter environment influences larval size …</a:t>
            </a: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may alter larval recruitment, dispersal</a:t>
            </a:r>
          </a:p>
          <a:p>
            <a:pPr marL="457200" lvl="1" indent="0">
              <a:buFont typeface="Arial" pitchFamily="34" charset="0"/>
              <a:buNone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019842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93032" y="1670555"/>
            <a:ext cx="8574505" cy="1758445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28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More sequencing! </a:t>
            </a:r>
            <a:endParaRPr lang="is-IS" sz="2800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Larval samples – all treatments &amp; populations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Adult gonad &amp; ctenidia tissue – all treatments &amp; populations</a:t>
            </a: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>
            <a:normAutofit/>
          </a:bodyPr>
          <a:lstStyle/>
          <a:p>
            <a:r>
              <a:rPr lang="is-IS" sz="4000" cap="small" dirty="0">
                <a:latin typeface="Arial" panose="020B0604020202020204" pitchFamily="34" charset="0"/>
                <a:cs typeface="Arial" panose="020B0604020202020204" pitchFamily="34" charset="0"/>
              </a:rPr>
              <a:t>Next steps</a:t>
            </a:r>
            <a:endParaRPr lang="en-US" sz="4000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1BFE3C96-1D08-5A4A-BA16-01C3CB439F1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2943"/>
          <a:stretch/>
        </p:blipFill>
        <p:spPr>
          <a:xfrm>
            <a:off x="3998958" y="3917274"/>
            <a:ext cx="4818942" cy="2307063"/>
          </a:xfrm>
          <a:prstGeom prst="rect">
            <a:avLst/>
          </a:prstGeom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D9AE6CB2-3563-D547-93BD-89ECCC474C7D}"/>
              </a:ext>
            </a:extLst>
          </p:cNvPr>
          <p:cNvSpPr/>
          <p:nvPr/>
        </p:nvSpPr>
        <p:spPr>
          <a:xfrm>
            <a:off x="245890" y="4397718"/>
            <a:ext cx="3867826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More results in preprint (</a:t>
            </a:r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in review)</a:t>
            </a:r>
          </a:p>
          <a:p>
            <a:endParaRPr lang="en-US" i="1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dirty="0">
                <a:solidFill>
                  <a:srgbClr val="0070C0"/>
                </a:solidFill>
                <a:latin typeface="Arial" panose="020B0604020202020204" pitchFamily="34" charset="0"/>
                <a:cs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https://doi.org/10.1101/616375</a:t>
            </a:r>
            <a:endParaRPr lang="en-US" dirty="0">
              <a:solidFill>
                <a:srgbClr val="0070C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8364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90731"/>
          </a:xfrm>
        </p:spPr>
        <p:txBody>
          <a:bodyPr>
            <a:normAutofit/>
          </a:bodyPr>
          <a:lstStyle/>
          <a:p>
            <a:r>
              <a:rPr lang="is-IS" sz="4000" cap="small" dirty="0"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  <a:endParaRPr lang="en-US" sz="4000" cap="small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1473" y="1863524"/>
            <a:ext cx="7701054" cy="4141926"/>
          </a:xfrm>
        </p:spPr>
        <p:txBody>
          <a:bodyPr>
            <a:normAutofit/>
          </a:bodyPr>
          <a:lstStyle/>
          <a:p>
            <a:r>
              <a:rPr lang="en-US" sz="24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Collaborators:</a:t>
            </a: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Katherine Silliman, Steven Roberts </a:t>
            </a:r>
          </a:p>
          <a:p>
            <a:r>
              <a:rPr lang="en-US" sz="24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Puget Sound Restoration Fund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Ryan, Stuart, Alice, Erin, Jade, Morgan, Brian, Betsy </a:t>
            </a:r>
            <a:r>
              <a:rPr lang="is-IS" sz="2400" dirty="0">
                <a:latin typeface="Arial" panose="020B0604020202020204" pitchFamily="34" charset="0"/>
                <a:cs typeface="Arial" panose="020B0604020202020204" pitchFamily="34" charset="0"/>
              </a:rPr>
              <a:t>… 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4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On-the-ground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: 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Yaamini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, Grace, Olivia, Megan, Rhonda, Kaitlyn, Lindsay, Duncan, Sam, Hollie, Steven, Steven’s kids, Brent, Mom &amp; Ian, Rick, Jackie Padilla-</a:t>
            </a:r>
            <a:r>
              <a:rPr lang="en-US" sz="2400" dirty="0" err="1">
                <a:latin typeface="Arial" panose="020B0604020202020204" pitchFamily="34" charset="0"/>
                <a:cs typeface="Arial" panose="020B0604020202020204" pitchFamily="34" charset="0"/>
              </a:rPr>
              <a:t>Gamino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 lab</a:t>
            </a: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9" name="Picture 8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10" name="Picture 9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11" name="Picture 10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379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7884" y="346730"/>
            <a:ext cx="7968231" cy="880087"/>
          </a:xfrm>
        </p:spPr>
        <p:txBody>
          <a:bodyPr>
            <a:noAutofit/>
          </a:bodyPr>
          <a:lstStyle/>
          <a:p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Adult gonad</a:t>
            </a:r>
            <a:b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</a:br>
            <a:r>
              <a:rPr lang="en-US" sz="2800" cap="small" dirty="0">
                <a:latin typeface="Arial" panose="020B0604020202020204" pitchFamily="34" charset="0"/>
                <a:cs typeface="Arial" panose="020B0604020202020204" pitchFamily="34" charset="0"/>
              </a:rPr>
              <a:t>Gene expression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3B323201-0FF0-4C44-8942-A87E41CA6FEE}"/>
              </a:ext>
            </a:extLst>
          </p:cNvPr>
          <p:cNvCxnSpPr>
            <a:cxnSpLocks/>
          </p:cNvCxnSpPr>
          <p:nvPr/>
        </p:nvCxnSpPr>
        <p:spPr>
          <a:xfrm>
            <a:off x="840824" y="1486504"/>
            <a:ext cx="0" cy="4558816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F8682BF9-A2C9-D949-B35B-18D25A9F8724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17" name="Rounded Rectangle 16">
            <a:extLst>
              <a:ext uri="{FF2B5EF4-FFF2-40B4-BE49-F238E27FC236}">
                <a16:creationId xmlns:a16="http://schemas.microsoft.com/office/drawing/2014/main" id="{D35B275B-DB0E-1D44-B7F1-F5A5C6FDBD09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19E0ABDF-2D84-EE43-892A-7C6110D5333C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6E6CBF02-6389-3846-97E3-8B21AEE2616F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5FBBD8E9-96EB-EB40-ACFC-BF60C4BF8E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 rot="5400000">
            <a:off x="419319" y="3005545"/>
            <a:ext cx="846910" cy="846910"/>
          </a:xfrm>
          <a:prstGeom prst="rect">
            <a:avLst/>
          </a:prstGeom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EDD27FDC-3935-5B4A-93A9-EA6DC2BE0563}"/>
              </a:ext>
            </a:extLst>
          </p:cNvPr>
          <p:cNvGrpSpPr/>
          <p:nvPr/>
        </p:nvGrpSpPr>
        <p:grpSpPr>
          <a:xfrm>
            <a:off x="5996278" y="1719906"/>
            <a:ext cx="2002410" cy="915063"/>
            <a:chOff x="6385769" y="1388990"/>
            <a:chExt cx="2002410" cy="915063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F989E60E-2D40-C74C-AD4B-EC531B1EDCCE}"/>
                </a:ext>
              </a:extLst>
            </p:cNvPr>
            <p:cNvSpPr txBox="1"/>
            <p:nvPr/>
          </p:nvSpPr>
          <p:spPr>
            <a:xfrm>
              <a:off x="6385769" y="1388990"/>
              <a:ext cx="2002410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 treatment</a:t>
              </a:r>
            </a:p>
          </p:txBody>
        </p: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id="{B5484655-A8C1-C04C-A597-A2C4DA38150E}"/>
                </a:ext>
              </a:extLst>
            </p:cNvPr>
            <p:cNvGrpSpPr/>
            <p:nvPr/>
          </p:nvGrpSpPr>
          <p:grpSpPr>
            <a:xfrm>
              <a:off x="6385769" y="1689607"/>
              <a:ext cx="2002410" cy="614446"/>
              <a:chOff x="6086245" y="993361"/>
              <a:chExt cx="2002410" cy="614446"/>
            </a:xfrm>
          </p:grpSpPr>
          <p:pic>
            <p:nvPicPr>
              <p:cNvPr id="27" name="Picture 26">
                <a:extLst>
                  <a:ext uri="{FF2B5EF4-FFF2-40B4-BE49-F238E27FC236}">
                    <a16:creationId xmlns:a16="http://schemas.microsoft.com/office/drawing/2014/main" id="{80BBBB8A-D522-F746-B332-AD75F6EDE72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58160" t="20246" r="19459" b="26323"/>
              <a:stretch/>
            </p:blipFill>
            <p:spPr>
              <a:xfrm>
                <a:off x="6086245" y="1300030"/>
                <a:ext cx="448161" cy="307777"/>
              </a:xfrm>
              <a:prstGeom prst="rect">
                <a:avLst/>
              </a:prstGeom>
            </p:spPr>
          </p:pic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88FDB6CE-EEDC-4B48-B935-6B44E5A5CEC7}"/>
                  </a:ext>
                </a:extLst>
              </p:cNvPr>
              <p:cNvSpPr txBox="1"/>
              <p:nvPr/>
            </p:nvSpPr>
            <p:spPr>
              <a:xfrm>
                <a:off x="6373202" y="993361"/>
                <a:ext cx="1715453" cy="30777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</a:t>
                </a:r>
                <a:r>
                  <a:rPr lang="en-US" sz="1400" b="1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C+Ambient pH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A9144302-2634-9A47-A0F5-AF5D27A5FEB7}"/>
                  </a:ext>
                </a:extLst>
              </p:cNvPr>
              <p:cNvSpPr txBox="1"/>
              <p:nvPr/>
            </p:nvSpPr>
            <p:spPr>
              <a:xfrm>
                <a:off x="6405113" y="1299510"/>
                <a:ext cx="1683542" cy="307657"/>
              </a:xfrm>
              <a:prstGeom prst="rect">
                <a:avLst/>
              </a:prstGeom>
              <a:solidFill>
                <a:schemeClr val="tx1"/>
              </a:solidFill>
            </p:spPr>
            <p:txBody>
              <a:bodyPr wrap="square" rtlCol="0">
                <a:spAutoFit/>
              </a:bodyPr>
              <a:lstStyle/>
              <a:p>
                <a:r>
                  <a:rPr lang="en-US" sz="1400" dirty="0">
                    <a:solidFill>
                      <a:schemeClr val="bg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</a:t>
                </a:r>
                <a:r>
                  <a:rPr lang="en-US" sz="1400" dirty="0">
                    <a:solidFill>
                      <a:schemeClr val="bg1">
                        <a:lumMod val="85000"/>
                        <a:lumOff val="1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C+Low pH</a:t>
                </a:r>
              </a:p>
            </p:txBody>
          </p:sp>
          <p:pic>
            <p:nvPicPr>
              <p:cNvPr id="30" name="Picture 29">
                <a:extLst>
                  <a:ext uri="{FF2B5EF4-FFF2-40B4-BE49-F238E27FC236}">
                    <a16:creationId xmlns:a16="http://schemas.microsoft.com/office/drawing/2014/main" id="{8CACD945-CEE8-8A43-B879-68EF15B7AA80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5"/>
              <a:srcRect l="13213" t="20246" r="72457" b="20963"/>
              <a:stretch/>
            </p:blipFill>
            <p:spPr>
              <a:xfrm>
                <a:off x="6086245" y="994545"/>
                <a:ext cx="286957" cy="338656"/>
              </a:xfrm>
              <a:prstGeom prst="rect">
                <a:avLst/>
              </a:prstGeom>
            </p:spPr>
          </p:pic>
        </p:grp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267ECE7-8812-A64F-B32C-795667F5C56B}"/>
              </a:ext>
            </a:extLst>
          </p:cNvPr>
          <p:cNvGrpSpPr/>
          <p:nvPr/>
        </p:nvGrpSpPr>
        <p:grpSpPr>
          <a:xfrm>
            <a:off x="1991115" y="1719906"/>
            <a:ext cx="3861357" cy="4092012"/>
            <a:chOff x="1895885" y="1720736"/>
            <a:chExt cx="3861357" cy="4092012"/>
          </a:xfrm>
        </p:grpSpPr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5A39795A-4FEB-5046-A30D-8A7931B0756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688"/>
            <a:stretch/>
          </p:blipFill>
          <p:spPr>
            <a:xfrm>
              <a:off x="1895885" y="2108392"/>
              <a:ext cx="3840297" cy="3704356"/>
            </a:xfrm>
            <a:prstGeom prst="rect">
              <a:avLst/>
            </a:prstGeom>
            <a:solidFill>
              <a:schemeClr val="tx1"/>
            </a:solidFill>
          </p:spPr>
        </p:pic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2237223B-F9B5-5A4D-BAB1-697A01924F6F}"/>
                </a:ext>
              </a:extLst>
            </p:cNvPr>
            <p:cNvSpPr txBox="1"/>
            <p:nvPr/>
          </p:nvSpPr>
          <p:spPr>
            <a:xfrm>
              <a:off x="1895885" y="1720736"/>
              <a:ext cx="3861357" cy="307777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400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PCA Biplot, normalized gene counts </a:t>
              </a: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645A44D5-705E-FB48-A9A3-43CF5288DC36}"/>
                </a:ext>
              </a:extLst>
            </p:cNvPr>
            <p:cNvSpPr txBox="1"/>
            <p:nvPr/>
          </p:nvSpPr>
          <p:spPr>
            <a:xfrm>
              <a:off x="3816033" y="2760774"/>
              <a:ext cx="455788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COI</a:t>
              </a: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9EAF81DB-9595-AC47-95C6-A57FEBE15B8E}"/>
                </a:ext>
              </a:extLst>
            </p:cNvPr>
            <p:cNvSpPr txBox="1"/>
            <p:nvPr/>
          </p:nvSpPr>
          <p:spPr>
            <a:xfrm>
              <a:off x="2281967" y="4787086"/>
              <a:ext cx="857174" cy="25391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050" b="1" dirty="0">
                  <a:solidFill>
                    <a:schemeClr val="bg2">
                      <a:lumMod val="60000"/>
                      <a:lumOff val="40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⍺-Tub84B</a:t>
              </a:r>
            </a:p>
          </p:txBody>
        </p:sp>
      </p:grpSp>
      <p:sp>
        <p:nvSpPr>
          <p:cNvPr id="39" name="TextBox 38">
            <a:extLst>
              <a:ext uri="{FF2B5EF4-FFF2-40B4-BE49-F238E27FC236}">
                <a16:creationId xmlns:a16="http://schemas.microsoft.com/office/drawing/2014/main" id="{F96F1B39-3028-BC4E-A88B-B20F99077728}"/>
              </a:ext>
            </a:extLst>
          </p:cNvPr>
          <p:cNvSpPr txBox="1"/>
          <p:nvPr/>
        </p:nvSpPr>
        <p:spPr>
          <a:xfrm>
            <a:off x="5991020" y="3013860"/>
            <a:ext cx="2874086" cy="14234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Processes:</a:t>
            </a:r>
          </a:p>
          <a:p>
            <a:endParaRPr lang="en-US" sz="800" b="1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Aerobic </a:t>
            </a:r>
            <a:r>
              <a:rPr lang="en-US" sz="1600" dirty="0" err="1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respirationz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COI)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119063" indent="-119063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Cytoskeleton 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(</a:t>
            </a:r>
            <a:r>
              <a:rPr lang="en-US" sz="14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⍺-Tub84B</a:t>
            </a:r>
            <a:r>
              <a:rPr lang="en-US" sz="1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)</a:t>
            </a:r>
            <a:endParaRPr lang="en-US" sz="16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298679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5CF0345-BFD7-1344-9F53-1AC9014EB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63579" y="220579"/>
            <a:ext cx="6416842" cy="64168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67430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826" y="117295"/>
            <a:ext cx="5830348" cy="764405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The Olympia oyster </a:t>
            </a:r>
          </a:p>
        </p:txBody>
      </p:sp>
      <p:pic>
        <p:nvPicPr>
          <p:cNvPr id="44" name="Picture 43">
            <a:extLst>
              <a:ext uri="{FF2B5EF4-FFF2-40B4-BE49-F238E27FC236}">
                <a16:creationId xmlns:a16="http://schemas.microsoft.com/office/drawing/2014/main" id="{E028D767-21ED-E646-9870-9747A3C8A2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150" y="812250"/>
            <a:ext cx="7653700" cy="5493196"/>
          </a:xfrm>
          <a:prstGeom prst="rect">
            <a:avLst/>
          </a:prstGeom>
          <a:ln>
            <a:noFill/>
          </a:ln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CD6C6073-D45C-724E-B5D5-340ACE9F4BCC}"/>
              </a:ext>
            </a:extLst>
          </p:cNvPr>
          <p:cNvSpPr txBox="1"/>
          <p:nvPr/>
        </p:nvSpPr>
        <p:spPr>
          <a:xfrm>
            <a:off x="3747297" y="6332701"/>
            <a:ext cx="5558749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White, </a:t>
            </a:r>
            <a:r>
              <a:rPr lang="en-US" sz="1600" dirty="0" err="1">
                <a:latin typeface="Arial" panose="020B0604020202020204" pitchFamily="34" charset="0"/>
                <a:cs typeface="Arial" panose="020B0604020202020204" pitchFamily="34" charset="0"/>
              </a:rPr>
              <a:t>Ruesink</a:t>
            </a: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 &amp; Trimble 2009</a:t>
            </a:r>
            <a:r>
              <a:rPr lang="en-US" sz="1600" i="1" dirty="0">
                <a:latin typeface="Arial" panose="020B0604020202020204" pitchFamily="34" charset="0"/>
                <a:cs typeface="Arial" panose="020B0604020202020204" pitchFamily="34" charset="0"/>
              </a:rPr>
              <a:t>, J. of Shellfish Research </a:t>
            </a:r>
          </a:p>
        </p:txBody>
      </p:sp>
      <p:sp>
        <p:nvSpPr>
          <p:cNvPr id="47" name="Content Placeholder 2">
            <a:extLst>
              <a:ext uri="{FF2B5EF4-FFF2-40B4-BE49-F238E27FC236}">
                <a16:creationId xmlns:a16="http://schemas.microsoft.com/office/drawing/2014/main" id="{EC93AE78-FB3E-604D-87CB-88B919C6C49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177784" y="1209763"/>
            <a:ext cx="4786311" cy="1034567"/>
          </a:xfrm>
        </p:spPr>
        <p:txBody>
          <a:bodyPr>
            <a:normAutofit/>
          </a:bodyPr>
          <a:lstStyle/>
          <a:p>
            <a:pPr marL="0" indent="0" algn="r">
              <a:buNone/>
            </a:pPr>
            <a:r>
              <a:rPr lang="en-US" sz="2400" dirty="0">
                <a:solidFill>
                  <a:schemeClr val="bg1">
                    <a:lumMod val="95000"/>
                    <a:lumOff val="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Pacific Coast’s only native oyster, populations crashed early 1900’s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DF5493C-C1DC-544E-8362-A7B4DD02188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07879" y="2244330"/>
            <a:ext cx="1156216" cy="1269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5245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AC094B8-835D-C34C-9AE6-9F2D275E8C9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0593"/>
          <a:stretch/>
        </p:blipFill>
        <p:spPr>
          <a:xfrm>
            <a:off x="5103855" y="969970"/>
            <a:ext cx="3517670" cy="4918057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1A064FFE-06E8-7744-B010-FC9D1A8F7CC1}"/>
              </a:ext>
            </a:extLst>
          </p:cNvPr>
          <p:cNvSpPr txBox="1"/>
          <p:nvPr/>
        </p:nvSpPr>
        <p:spPr>
          <a:xfrm>
            <a:off x="246183" y="1166842"/>
            <a:ext cx="4857672" cy="4524315"/>
          </a:xfrm>
          <a:prstGeom prst="rect">
            <a:avLst/>
          </a:prstGeom>
          <a:noFill/>
        </p:spPr>
        <p:txBody>
          <a:bodyPr wrap="square" numCol="2" spcCol="91440" rtlCol="0">
            <a:spAutoFit/>
          </a:bodyPr>
          <a:lstStyle/>
          <a:p>
            <a:r>
              <a:rPr lang="en-US" b="1" dirty="0">
                <a:solidFill>
                  <a:schemeClr val="tx1">
                    <a:lumMod val="65000"/>
                  </a:schemeClr>
                </a:solidFill>
              </a:rPr>
              <a:t>COI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: Cytochrome c oxidase, aerobic respiration</a:t>
            </a:r>
          </a:p>
          <a:p>
            <a:endParaRPr lang="en-US" dirty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65000"/>
                  </a:schemeClr>
                </a:solidFill>
              </a:rPr>
              <a:t>mt:ND5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: NADH-ubiquinone oxidoreductase, mitochondrial electron transport</a:t>
            </a: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65000"/>
                  </a:schemeClr>
                </a:solidFill>
              </a:rPr>
              <a:t>USP47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: Ubiquitin component, DNA repair</a:t>
            </a: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r>
              <a:rPr lang="en-US" b="1" dirty="0">
                <a:solidFill>
                  <a:schemeClr val="tx1">
                    <a:lumMod val="65000"/>
                  </a:schemeClr>
                </a:solidFill>
              </a:rPr>
              <a:t>TBC1D2</a:t>
            </a:r>
            <a:r>
              <a:rPr lang="en-US" dirty="0">
                <a:solidFill>
                  <a:schemeClr val="tx1">
                    <a:lumMod val="65000"/>
                  </a:schemeClr>
                </a:solidFill>
              </a:rPr>
              <a:t>: protein transport, GTPase activity</a:t>
            </a:r>
          </a:p>
          <a:p>
            <a:r>
              <a:rPr lang="en-US" b="1" dirty="0">
                <a:solidFill>
                  <a:schemeClr val="accent5"/>
                </a:solidFill>
              </a:rPr>
              <a:t>Tuba3a</a:t>
            </a:r>
            <a:r>
              <a:rPr lang="en-US" dirty="0">
                <a:solidFill>
                  <a:schemeClr val="accent5"/>
                </a:solidFill>
              </a:rPr>
              <a:t>: Tubulin, cytoskeleton</a:t>
            </a:r>
          </a:p>
          <a:p>
            <a:endParaRPr lang="en-US" dirty="0">
              <a:solidFill>
                <a:schemeClr val="accent5"/>
              </a:solidFill>
            </a:endParaRPr>
          </a:p>
          <a:p>
            <a:r>
              <a:rPr lang="en-US" b="1" dirty="0">
                <a:solidFill>
                  <a:schemeClr val="accent5"/>
                </a:solidFill>
              </a:rPr>
              <a:t>Rpl8</a:t>
            </a:r>
            <a:r>
              <a:rPr lang="en-US" dirty="0">
                <a:solidFill>
                  <a:schemeClr val="accent5"/>
                </a:solidFill>
              </a:rPr>
              <a:t>: ribosomal protein, cytoplasmic translation</a:t>
            </a:r>
            <a:endParaRPr lang="en-US" dirty="0">
              <a:solidFill>
                <a:schemeClr val="tx1">
                  <a:lumMod val="6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  <a:p>
            <a:endParaRPr lang="en-US" b="1" dirty="0">
              <a:solidFill>
                <a:schemeClr val="tx1">
                  <a:lumMod val="65000"/>
                </a:schemeClr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405FEFB4-3D36-4047-B45E-D22DBD368C42}"/>
              </a:ext>
            </a:extLst>
          </p:cNvPr>
          <p:cNvSpPr txBox="1">
            <a:spLocks/>
          </p:cNvSpPr>
          <p:nvPr/>
        </p:nvSpPr>
        <p:spPr>
          <a:xfrm>
            <a:off x="457199" y="131601"/>
            <a:ext cx="4114801" cy="41383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7500" lnSpcReduction="200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Larval gene expression</a:t>
            </a:r>
          </a:p>
        </p:txBody>
      </p:sp>
    </p:spTree>
    <p:extLst>
      <p:ext uri="{BB962C8B-B14F-4D97-AF65-F5344CB8AC3E}">
        <p14:creationId xmlns:p14="http://schemas.microsoft.com/office/powerpoint/2010/main" val="159571722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727" y="112022"/>
            <a:ext cx="7968231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Gonad gene expression</a:t>
            </a:r>
            <a:br>
              <a:rPr lang="en-US" sz="3600" cap="small" dirty="0">
                <a:latin typeface="Garamond"/>
                <a:cs typeface="Garamond"/>
              </a:rPr>
            </a:br>
            <a:r>
              <a:rPr lang="en-US" sz="3600" cap="small" dirty="0">
                <a:latin typeface="Garamond"/>
                <a:cs typeface="Garamond"/>
              </a:rPr>
              <a:t>First look at differential expression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9FE060-7BF2-9D45-90D2-CE6AA9456A20}"/>
              </a:ext>
            </a:extLst>
          </p:cNvPr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024830C-190D-DC41-A61D-673687D3DFE2}"/>
              </a:ext>
            </a:extLst>
          </p:cNvPr>
          <p:cNvSpPr/>
          <p:nvPr/>
        </p:nvSpPr>
        <p:spPr>
          <a:xfrm>
            <a:off x="221284" y="1835841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4F2AE4C-6BB8-D945-B10C-49AC2B7B77E3}"/>
              </a:ext>
            </a:extLst>
          </p:cNvPr>
          <p:cNvSpPr/>
          <p:nvPr/>
        </p:nvSpPr>
        <p:spPr>
          <a:xfrm>
            <a:off x="169300" y="3363169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CC109F-1D16-8D4A-A457-83BA5275ECE1}"/>
              </a:ext>
            </a:extLst>
          </p:cNvPr>
          <p:cNvSpPr/>
          <p:nvPr/>
        </p:nvSpPr>
        <p:spPr>
          <a:xfrm>
            <a:off x="221284" y="4853632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grpSp>
        <p:nvGrpSpPr>
          <p:cNvPr id="9" name="Group 8">
            <a:extLst>
              <a:ext uri="{FF2B5EF4-FFF2-40B4-BE49-F238E27FC236}">
                <a16:creationId xmlns:a16="http://schemas.microsoft.com/office/drawing/2014/main" id="{C6EDE18D-996A-6744-ADDC-B8BCE2DA15C9}"/>
              </a:ext>
            </a:extLst>
          </p:cNvPr>
          <p:cNvGrpSpPr/>
          <p:nvPr/>
        </p:nvGrpSpPr>
        <p:grpSpPr>
          <a:xfrm>
            <a:off x="1347838" y="1116265"/>
            <a:ext cx="7574878" cy="4459151"/>
            <a:chOff x="1347838" y="1780792"/>
            <a:chExt cx="7574878" cy="4459151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2805A57-0088-F44A-A1EC-4265E5132357}"/>
                </a:ext>
              </a:extLst>
            </p:cNvPr>
            <p:cNvSpPr/>
            <p:nvPr/>
          </p:nvSpPr>
          <p:spPr>
            <a:xfrm>
              <a:off x="1347838" y="1780792"/>
              <a:ext cx="7574877" cy="1609673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3DE97D32-B534-7646-9022-B83E1320B30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546" r="5326"/>
            <a:stretch/>
          </p:blipFill>
          <p:spPr>
            <a:xfrm>
              <a:off x="1347839" y="2241550"/>
              <a:ext cx="7574877" cy="3998393"/>
            </a:xfrm>
            <a:prstGeom prst="rect">
              <a:avLst/>
            </a:prstGeom>
            <a:solidFill>
              <a:schemeClr val="tx1"/>
            </a:solidFill>
          </p:spPr>
        </p:pic>
        <p:pic>
          <p:nvPicPr>
            <p:cNvPr id="15" name="Picture 14">
              <a:extLst>
                <a:ext uri="{FF2B5EF4-FFF2-40B4-BE49-F238E27FC236}">
                  <a16:creationId xmlns:a16="http://schemas.microsoft.com/office/drawing/2014/main" id="{587BAD57-0B9C-734A-A29D-E2997063F25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8052" t="6331" r="16347" b="87743"/>
            <a:stretch/>
          </p:blipFill>
          <p:spPr>
            <a:xfrm>
              <a:off x="1600200" y="1830877"/>
              <a:ext cx="5248787" cy="270935"/>
            </a:xfrm>
            <a:prstGeom prst="rect">
              <a:avLst/>
            </a:prstGeom>
            <a:solidFill>
              <a:schemeClr val="tx1"/>
            </a:solidFill>
          </p:spPr>
        </p:pic>
        <p:pic>
          <p:nvPicPr>
            <p:cNvPr id="16" name="Picture 15">
              <a:extLst>
                <a:ext uri="{FF2B5EF4-FFF2-40B4-BE49-F238E27FC236}">
                  <a16:creationId xmlns:a16="http://schemas.microsoft.com/office/drawing/2014/main" id="{41E246D7-908A-3A42-8A34-36E9C6B13B8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20246" b="20963"/>
            <a:stretch/>
          </p:blipFill>
          <p:spPr>
            <a:xfrm>
              <a:off x="6519722" y="1869396"/>
              <a:ext cx="1601996" cy="270935"/>
            </a:xfrm>
            <a:prstGeom prst="rect">
              <a:avLst/>
            </a:prstGeom>
          </p:spPr>
        </p:pic>
      </p:grpSp>
      <p:sp>
        <p:nvSpPr>
          <p:cNvPr id="17" name="TextBox 16">
            <a:extLst>
              <a:ext uri="{FF2B5EF4-FFF2-40B4-BE49-F238E27FC236}">
                <a16:creationId xmlns:a16="http://schemas.microsoft.com/office/drawing/2014/main" id="{7765C24C-237E-334F-8233-F4EDCB6350B9}"/>
              </a:ext>
            </a:extLst>
          </p:cNvPr>
          <p:cNvSpPr txBox="1"/>
          <p:nvPr/>
        </p:nvSpPr>
        <p:spPr>
          <a:xfrm>
            <a:off x="1600200" y="5676635"/>
            <a:ext cx="7086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Heat Shock Protein: stress response, protein chaperone / repair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8136608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9727" y="112022"/>
            <a:ext cx="7968231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Gonad gene expression</a:t>
            </a:r>
            <a:br>
              <a:rPr lang="en-US" sz="3600" cap="small" dirty="0">
                <a:latin typeface="Garamond"/>
                <a:cs typeface="Garamond"/>
              </a:rPr>
            </a:br>
            <a:r>
              <a:rPr lang="en-US" sz="3600" cap="small" dirty="0">
                <a:latin typeface="Garamond"/>
                <a:cs typeface="Garamond"/>
              </a:rPr>
              <a:t>First look at differential expression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299FE060-7BF2-9D45-90D2-CE6AA9456A20}"/>
              </a:ext>
            </a:extLst>
          </p:cNvPr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B024830C-190D-DC41-A61D-673687D3DFE2}"/>
              </a:ext>
            </a:extLst>
          </p:cNvPr>
          <p:cNvSpPr/>
          <p:nvPr/>
        </p:nvSpPr>
        <p:spPr>
          <a:xfrm>
            <a:off x="221284" y="1835841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3" name="Oval 12">
            <a:extLst>
              <a:ext uri="{FF2B5EF4-FFF2-40B4-BE49-F238E27FC236}">
                <a16:creationId xmlns:a16="http://schemas.microsoft.com/office/drawing/2014/main" id="{04F2AE4C-6BB8-D945-B10C-49AC2B7B77E3}"/>
              </a:ext>
            </a:extLst>
          </p:cNvPr>
          <p:cNvSpPr/>
          <p:nvPr/>
        </p:nvSpPr>
        <p:spPr>
          <a:xfrm>
            <a:off x="169300" y="3363169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4" name="Oval 13">
            <a:extLst>
              <a:ext uri="{FF2B5EF4-FFF2-40B4-BE49-F238E27FC236}">
                <a16:creationId xmlns:a16="http://schemas.microsoft.com/office/drawing/2014/main" id="{1ACC109F-1D16-8D4A-A457-83BA5275ECE1}"/>
              </a:ext>
            </a:extLst>
          </p:cNvPr>
          <p:cNvSpPr/>
          <p:nvPr/>
        </p:nvSpPr>
        <p:spPr>
          <a:xfrm>
            <a:off x="221284" y="4853632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41E246D7-908A-3A42-8A34-36E9C6B13B87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46" b="20963"/>
          <a:stretch/>
        </p:blipFill>
        <p:spPr>
          <a:xfrm>
            <a:off x="6389360" y="1135741"/>
            <a:ext cx="1601996" cy="270935"/>
          </a:xfrm>
          <a:prstGeom prst="rect">
            <a:avLst/>
          </a:prstGeom>
        </p:spPr>
      </p:pic>
      <p:grpSp>
        <p:nvGrpSpPr>
          <p:cNvPr id="5" name="Group 4">
            <a:extLst>
              <a:ext uri="{FF2B5EF4-FFF2-40B4-BE49-F238E27FC236}">
                <a16:creationId xmlns:a16="http://schemas.microsoft.com/office/drawing/2014/main" id="{161E5920-6929-A042-A14A-9D0CE4C2BF59}"/>
              </a:ext>
            </a:extLst>
          </p:cNvPr>
          <p:cNvGrpSpPr/>
          <p:nvPr/>
        </p:nvGrpSpPr>
        <p:grpSpPr>
          <a:xfrm>
            <a:off x="1819156" y="1393381"/>
            <a:ext cx="6172201" cy="4419318"/>
            <a:chOff x="1364167" y="2249666"/>
            <a:chExt cx="6172201" cy="4419318"/>
          </a:xfrm>
        </p:grpSpPr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id="{82805A57-0088-F44A-A1EC-4265E5132357}"/>
                </a:ext>
              </a:extLst>
            </p:cNvPr>
            <p:cNvSpPr/>
            <p:nvPr/>
          </p:nvSpPr>
          <p:spPr>
            <a:xfrm>
              <a:off x="1364168" y="2249666"/>
              <a:ext cx="6172200" cy="880087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4" name="Picture 3">
              <a:extLst>
                <a:ext uri="{FF2B5EF4-FFF2-40B4-BE49-F238E27FC236}">
                  <a16:creationId xmlns:a16="http://schemas.microsoft.com/office/drawing/2014/main" id="{FA3B1B13-B912-1D43-8BB0-814311C9C13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70"/>
            <a:stretch/>
          </p:blipFill>
          <p:spPr>
            <a:xfrm>
              <a:off x="1364167" y="2662517"/>
              <a:ext cx="6172200" cy="4006467"/>
            </a:xfrm>
            <a:prstGeom prst="rect">
              <a:avLst/>
            </a:prstGeom>
            <a:solidFill>
              <a:schemeClr val="tx1"/>
            </a:solidFill>
          </p:spPr>
        </p:pic>
        <p:pic>
          <p:nvPicPr>
            <p:cNvPr id="18" name="Picture 17">
              <a:extLst>
                <a:ext uri="{FF2B5EF4-FFF2-40B4-BE49-F238E27FC236}">
                  <a16:creationId xmlns:a16="http://schemas.microsoft.com/office/drawing/2014/main" id="{91F332B7-9286-3449-B526-E6402D9EB6B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1305" t="6515" r="7505" b="86818"/>
            <a:stretch/>
          </p:blipFill>
          <p:spPr>
            <a:xfrm>
              <a:off x="2066372" y="2304526"/>
              <a:ext cx="5011256" cy="304799"/>
            </a:xfrm>
            <a:prstGeom prst="rect">
              <a:avLst/>
            </a:prstGeom>
            <a:solidFill>
              <a:schemeClr val="tx1"/>
            </a:solidFill>
          </p:spPr>
        </p:pic>
      </p:grpSp>
      <p:sp>
        <p:nvSpPr>
          <p:cNvPr id="19" name="TextBox 18">
            <a:extLst>
              <a:ext uri="{FF2B5EF4-FFF2-40B4-BE49-F238E27FC236}">
                <a16:creationId xmlns:a16="http://schemas.microsoft.com/office/drawing/2014/main" id="{BB041185-F2F9-A847-AF19-A35238A8949C}"/>
              </a:ext>
            </a:extLst>
          </p:cNvPr>
          <p:cNvSpPr txBox="1"/>
          <p:nvPr/>
        </p:nvSpPr>
        <p:spPr>
          <a:xfrm>
            <a:off x="1627909" y="5902384"/>
            <a:ext cx="70865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Garamond" panose="02020404030301010803" pitchFamily="18" charset="0"/>
              </a:rPr>
              <a:t>Cytochrome c oxidase: aerobic respiration </a:t>
            </a:r>
          </a:p>
          <a:p>
            <a:endParaRPr lang="en-US" dirty="0">
              <a:latin typeface="Garamond" panose="02020404030301010803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5471517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/>
          </a:bodyPr>
          <a:lstStyle/>
          <a:p>
            <a:r>
              <a:rPr lang="en-US" sz="4000" cap="small" dirty="0">
                <a:latin typeface="Arial" panose="020B0604020202020204" pitchFamily="34" charset="0"/>
                <a:cs typeface="Arial" panose="020B0604020202020204" pitchFamily="34" charset="0"/>
              </a:rPr>
              <a:t>shift in larval energy budget?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15BF3E77-DF81-014A-952F-CD0D710B6252}"/>
              </a:ext>
            </a:extLst>
          </p:cNvPr>
          <p:cNvSpPr/>
          <p:nvPr/>
        </p:nvSpPr>
        <p:spPr>
          <a:xfrm>
            <a:off x="6951793" y="3654211"/>
            <a:ext cx="1565562" cy="50227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Maintenance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61B8D661-8B88-1945-AA24-0EA2CEA5D1A6}"/>
              </a:ext>
            </a:extLst>
          </p:cNvPr>
          <p:cNvSpPr/>
          <p:nvPr/>
        </p:nvSpPr>
        <p:spPr>
          <a:xfrm>
            <a:off x="6951793" y="2897471"/>
            <a:ext cx="1565562" cy="50227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Growth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136A258D-C3DC-5743-BF33-E902834CA030}"/>
              </a:ext>
            </a:extLst>
          </p:cNvPr>
          <p:cNvCxnSpPr>
            <a:cxnSpLocks/>
            <a:stCxn id="21" idx="3"/>
            <a:endCxn id="15" idx="1"/>
          </p:cNvCxnSpPr>
          <p:nvPr/>
        </p:nvCxnSpPr>
        <p:spPr>
          <a:xfrm flipV="1">
            <a:off x="5403326" y="3148606"/>
            <a:ext cx="1548467" cy="70955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>
            <a:extLst>
              <a:ext uri="{FF2B5EF4-FFF2-40B4-BE49-F238E27FC236}">
                <a16:creationId xmlns:a16="http://schemas.microsoft.com/office/drawing/2014/main" id="{42FD3547-CC69-7C48-BF91-8EF67E5448EE}"/>
              </a:ext>
            </a:extLst>
          </p:cNvPr>
          <p:cNvCxnSpPr>
            <a:cxnSpLocks/>
            <a:stCxn id="21" idx="3"/>
            <a:endCxn id="14" idx="1"/>
          </p:cNvCxnSpPr>
          <p:nvPr/>
        </p:nvCxnSpPr>
        <p:spPr>
          <a:xfrm>
            <a:off x="5403326" y="3858161"/>
            <a:ext cx="1548467" cy="47185"/>
          </a:xfrm>
          <a:prstGeom prst="straightConnector1">
            <a:avLst/>
          </a:prstGeom>
          <a:ln w="28575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FCAF2478-A36F-1347-93A6-B565748A28E6}"/>
              </a:ext>
            </a:extLst>
          </p:cNvPr>
          <p:cNvSpPr/>
          <p:nvPr/>
        </p:nvSpPr>
        <p:spPr>
          <a:xfrm>
            <a:off x="6951793" y="4410951"/>
            <a:ext cx="1565562" cy="502270"/>
          </a:xfrm>
          <a:prstGeom prst="roundRect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Reproduction</a:t>
            </a:r>
          </a:p>
        </p:txBody>
      </p:sp>
      <p:cxnSp>
        <p:nvCxnSpPr>
          <p:cNvPr id="29" name="Straight Arrow Connector 28">
            <a:extLst>
              <a:ext uri="{FF2B5EF4-FFF2-40B4-BE49-F238E27FC236}">
                <a16:creationId xmlns:a16="http://schemas.microsoft.com/office/drawing/2014/main" id="{9FA8F0EC-FA79-4F45-990C-FE948E6670D9}"/>
              </a:ext>
            </a:extLst>
          </p:cNvPr>
          <p:cNvCxnSpPr>
            <a:cxnSpLocks/>
            <a:stCxn id="21" idx="3"/>
            <a:endCxn id="28" idx="1"/>
          </p:cNvCxnSpPr>
          <p:nvPr/>
        </p:nvCxnSpPr>
        <p:spPr>
          <a:xfrm>
            <a:off x="5403326" y="3858161"/>
            <a:ext cx="1548467" cy="803925"/>
          </a:xfrm>
          <a:prstGeom prst="straightConnector1">
            <a:avLst/>
          </a:prstGeom>
          <a:ln w="28575">
            <a:solidFill>
              <a:schemeClr val="accent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85CA8413-1495-9844-BF0A-E33DC4D9284F}"/>
              </a:ext>
            </a:extLst>
          </p:cNvPr>
          <p:cNvSpPr txBox="1"/>
          <p:nvPr/>
        </p:nvSpPr>
        <p:spPr>
          <a:xfrm>
            <a:off x="3628592" y="2319835"/>
            <a:ext cx="204354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More efficient mitochondria?</a:t>
            </a:r>
          </a:p>
        </p:txBody>
      </p:sp>
      <p:sp>
        <p:nvSpPr>
          <p:cNvPr id="31" name="Arc 30">
            <a:extLst>
              <a:ext uri="{FF2B5EF4-FFF2-40B4-BE49-F238E27FC236}">
                <a16:creationId xmlns:a16="http://schemas.microsoft.com/office/drawing/2014/main" id="{EEB4B065-282D-4844-960F-1C76DEA3F3F8}"/>
              </a:ext>
            </a:extLst>
          </p:cNvPr>
          <p:cNvSpPr/>
          <p:nvPr/>
        </p:nvSpPr>
        <p:spPr>
          <a:xfrm rot="624640">
            <a:off x="4338885" y="2843204"/>
            <a:ext cx="1640438" cy="721884"/>
          </a:xfrm>
          <a:prstGeom prst="arc">
            <a:avLst>
              <a:gd name="adj1" fmla="val 16200000"/>
              <a:gd name="adj2" fmla="val 21546704"/>
            </a:avLst>
          </a:prstGeom>
          <a:ln w="57150">
            <a:solidFill>
              <a:schemeClr val="tx1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93F3B842-A28F-D445-9615-E317E6DAAF97}"/>
              </a:ext>
            </a:extLst>
          </p:cNvPr>
          <p:cNvSpPr txBox="1"/>
          <p:nvPr/>
        </p:nvSpPr>
        <p:spPr>
          <a:xfrm>
            <a:off x="457200" y="1827392"/>
            <a:ext cx="19086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stressful environment </a:t>
            </a:r>
          </a:p>
          <a:p>
            <a:pPr algn="ctr"/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</a:p>
          <a:p>
            <a:pPr algn="ctr"/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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energy for maintenance</a:t>
            </a:r>
          </a:p>
        </p:txBody>
      </p:sp>
      <p:cxnSp>
        <p:nvCxnSpPr>
          <p:cNvPr id="62" name="Straight Arrow Connector 61">
            <a:extLst>
              <a:ext uri="{FF2B5EF4-FFF2-40B4-BE49-F238E27FC236}">
                <a16:creationId xmlns:a16="http://schemas.microsoft.com/office/drawing/2014/main" id="{80E1BDCD-5227-8441-809A-547C5BA4DE28}"/>
              </a:ext>
            </a:extLst>
          </p:cNvPr>
          <p:cNvCxnSpPr>
            <a:cxnSpLocks/>
          </p:cNvCxnSpPr>
          <p:nvPr/>
        </p:nvCxnSpPr>
        <p:spPr>
          <a:xfrm flipV="1">
            <a:off x="5257853" y="3121187"/>
            <a:ext cx="1693940" cy="736974"/>
          </a:xfrm>
          <a:prstGeom prst="straightConnector1">
            <a:avLst/>
          </a:prstGeom>
          <a:ln w="12700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3" name="Straight Arrow Connector 62">
            <a:extLst>
              <a:ext uri="{FF2B5EF4-FFF2-40B4-BE49-F238E27FC236}">
                <a16:creationId xmlns:a16="http://schemas.microsoft.com/office/drawing/2014/main" id="{9CB108BB-24B7-5442-862F-E9851D5191DB}"/>
              </a:ext>
            </a:extLst>
          </p:cNvPr>
          <p:cNvCxnSpPr>
            <a:cxnSpLocks/>
            <a:stCxn id="21" idx="3"/>
          </p:cNvCxnSpPr>
          <p:nvPr/>
        </p:nvCxnSpPr>
        <p:spPr>
          <a:xfrm>
            <a:off x="5403326" y="3858161"/>
            <a:ext cx="1557014" cy="47184"/>
          </a:xfrm>
          <a:prstGeom prst="straightConnector1">
            <a:avLst/>
          </a:prstGeom>
          <a:ln w="1270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4387DC0C-416F-EF46-BDA5-332ECB606EEA}"/>
              </a:ext>
            </a:extLst>
          </p:cNvPr>
          <p:cNvSpPr txBox="1"/>
          <p:nvPr/>
        </p:nvSpPr>
        <p:spPr>
          <a:xfrm>
            <a:off x="629252" y="4284811"/>
            <a:ext cx="1736571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Not stressful environment 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= </a:t>
            </a:r>
          </a:p>
          <a:p>
            <a:pPr algn="ctr"/>
            <a:r>
              <a:rPr lang="en-US" sz="20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</a:t>
            </a:r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 energy for growth</a:t>
            </a:r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AC611FA0-50C6-9B48-860B-9BABC3355919}"/>
              </a:ext>
            </a:extLst>
          </p:cNvPr>
          <p:cNvSpPr/>
          <p:nvPr/>
        </p:nvSpPr>
        <p:spPr>
          <a:xfrm>
            <a:off x="3962453" y="3607026"/>
            <a:ext cx="1440873" cy="502270"/>
          </a:xfrm>
          <a:prstGeom prst="roundRect">
            <a:avLst/>
          </a:prstGeom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</a:rPr>
              <a:t>Energy</a:t>
            </a:r>
          </a:p>
        </p:txBody>
      </p:sp>
    </p:spTree>
    <p:extLst>
      <p:ext uri="{BB962C8B-B14F-4D97-AF65-F5344CB8AC3E}">
        <p14:creationId xmlns:p14="http://schemas.microsoft.com/office/powerpoint/2010/main" val="26996963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1" grpId="0" animBg="1"/>
      <p:bldP spid="48" grpId="0"/>
      <p:bldP spid="6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56826" y="134293"/>
            <a:ext cx="5830348" cy="764405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The Olympia oyster 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9CAA3B46-BEC7-874B-A25E-3631BA0613D4}"/>
              </a:ext>
            </a:extLst>
          </p:cNvPr>
          <p:cNvSpPr/>
          <p:nvPr/>
        </p:nvSpPr>
        <p:spPr>
          <a:xfrm>
            <a:off x="475488" y="798765"/>
            <a:ext cx="8193024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Potential threats: warming &amp; acidification</a:t>
            </a:r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E9D8B66C-6AC3-F04D-8EA7-FEA4CADFE10F}"/>
              </a:ext>
            </a:extLst>
          </p:cNvPr>
          <p:cNvGrpSpPr/>
          <p:nvPr/>
        </p:nvGrpSpPr>
        <p:grpSpPr>
          <a:xfrm>
            <a:off x="475488" y="3085536"/>
            <a:ext cx="3703782" cy="2794404"/>
            <a:chOff x="371679" y="3787250"/>
            <a:chExt cx="3703782" cy="2794404"/>
          </a:xfrm>
        </p:grpSpPr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E8FECE0C-1433-9E4F-8E26-BD09C621CCB4}"/>
                </a:ext>
              </a:extLst>
            </p:cNvPr>
            <p:cNvSpPr txBox="1"/>
            <p:nvPr/>
          </p:nvSpPr>
          <p:spPr>
            <a:xfrm>
              <a:off x="745418" y="3787250"/>
              <a:ext cx="2956303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Winter temp. anomaly (JFM) 2015</a:t>
              </a:r>
            </a:p>
          </p:txBody>
        </p:sp>
        <p:pic>
          <p:nvPicPr>
            <p:cNvPr id="17" name="Picture 16">
              <a:extLst>
                <a:ext uri="{FF2B5EF4-FFF2-40B4-BE49-F238E27FC236}">
                  <a16:creationId xmlns:a16="http://schemas.microsoft.com/office/drawing/2014/main" id="{BB838D43-3B5D-0443-88B1-E4FAF730266A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t="63967" r="50707"/>
            <a:stretch/>
          </p:blipFill>
          <p:spPr>
            <a:xfrm>
              <a:off x="371679" y="4178293"/>
              <a:ext cx="3703782" cy="2403361"/>
            </a:xfrm>
            <a:prstGeom prst="rect">
              <a:avLst/>
            </a:prstGeom>
          </p:spPr>
        </p:pic>
      </p:grpSp>
      <p:grpSp>
        <p:nvGrpSpPr>
          <p:cNvPr id="13" name="Group 12">
            <a:extLst>
              <a:ext uri="{FF2B5EF4-FFF2-40B4-BE49-F238E27FC236}">
                <a16:creationId xmlns:a16="http://schemas.microsoft.com/office/drawing/2014/main" id="{591F5E88-31C5-3647-B066-6C7DDA119855}"/>
              </a:ext>
            </a:extLst>
          </p:cNvPr>
          <p:cNvGrpSpPr/>
          <p:nvPr/>
        </p:nvGrpSpPr>
        <p:grpSpPr>
          <a:xfrm>
            <a:off x="4618934" y="3455295"/>
            <a:ext cx="4049578" cy="2542479"/>
            <a:chOff x="4725127" y="3107815"/>
            <a:chExt cx="4049578" cy="2542479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6D3D40B1-0631-F644-B0DD-B1820E753EB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t="95286"/>
            <a:stretch/>
          </p:blipFill>
          <p:spPr>
            <a:xfrm>
              <a:off x="4725127" y="5411580"/>
              <a:ext cx="4049578" cy="238714"/>
            </a:xfrm>
            <a:prstGeom prst="rect">
              <a:avLst/>
            </a:prstGeom>
          </p:spPr>
        </p:pic>
        <p:pic>
          <p:nvPicPr>
            <p:cNvPr id="20" name="Picture 19">
              <a:extLst>
                <a:ext uri="{FF2B5EF4-FFF2-40B4-BE49-F238E27FC236}">
                  <a16:creationId xmlns:a16="http://schemas.microsoft.com/office/drawing/2014/main" id="{AD11B7D2-11DE-7B49-8E9D-632558B8AC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53143"/>
            <a:stretch/>
          </p:blipFill>
          <p:spPr>
            <a:xfrm>
              <a:off x="4725127" y="3107815"/>
              <a:ext cx="4049578" cy="2372663"/>
            </a:xfrm>
            <a:prstGeom prst="rect">
              <a:avLst/>
            </a:prstGeom>
          </p:spPr>
        </p:pic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2D8063DD-19C8-924A-AA2E-259634583F35}"/>
              </a:ext>
            </a:extLst>
          </p:cNvPr>
          <p:cNvSpPr txBox="1"/>
          <p:nvPr/>
        </p:nvSpPr>
        <p:spPr>
          <a:xfrm>
            <a:off x="5231043" y="6082002"/>
            <a:ext cx="3237137" cy="7848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Lowe, Bos &amp; </a:t>
            </a:r>
            <a:r>
              <a:rPr lang="en-US" sz="1500" dirty="0" err="1">
                <a:latin typeface="Arial" panose="020B0604020202020204" pitchFamily="34" charset="0"/>
                <a:cs typeface="Arial" panose="020B0604020202020204" pitchFamily="34" charset="0"/>
              </a:rPr>
              <a:t>Ruesink</a:t>
            </a:r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 2019 </a:t>
            </a:r>
          </a:p>
          <a:p>
            <a:pPr algn="ctr"/>
            <a:r>
              <a:rPr lang="en-US" sz="1500" i="1" dirty="0">
                <a:latin typeface="Arial" panose="020B0604020202020204" pitchFamily="34" charset="0"/>
                <a:cs typeface="Arial" panose="020B0604020202020204" pitchFamily="34" charset="0"/>
              </a:rPr>
              <a:t>Nature Scientific Reports</a:t>
            </a:r>
          </a:p>
          <a:p>
            <a:pPr algn="ctr"/>
            <a:endParaRPr lang="en-US" sz="1500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C9F5DAD-3043-2144-829C-DDD6F9C09888}"/>
              </a:ext>
            </a:extLst>
          </p:cNvPr>
          <p:cNvSpPr txBox="1"/>
          <p:nvPr/>
        </p:nvSpPr>
        <p:spPr>
          <a:xfrm>
            <a:off x="4618935" y="1813318"/>
            <a:ext cx="3603848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Shifting carbonate chemistry </a:t>
            </a:r>
          </a:p>
          <a:p>
            <a:pPr algn="ctr"/>
            <a:r>
              <a:rPr lang="en-US" i="1" dirty="0">
                <a:latin typeface="Arial" panose="020B0604020202020204" pitchFamily="34" charset="0"/>
                <a:cs typeface="Arial" panose="020B0604020202020204" pitchFamily="34" charset="0"/>
              </a:rPr>
              <a:t>Puget Sound pH lowest in winter</a:t>
            </a:r>
            <a:endParaRPr lang="en-US" i="1" dirty="0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D109E4C-0E0B-0042-B199-3BEA20EABB38}"/>
              </a:ext>
            </a:extLst>
          </p:cNvPr>
          <p:cNvSpPr/>
          <p:nvPr/>
        </p:nvSpPr>
        <p:spPr>
          <a:xfrm>
            <a:off x="323629" y="1552668"/>
            <a:ext cx="4046685" cy="1236831"/>
          </a:xfrm>
          <a:prstGeom prst="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Rising temperatures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Marine heat waves</a:t>
            </a:r>
          </a:p>
          <a:p>
            <a:pPr algn="ctr"/>
            <a:r>
              <a:rPr lang="en-US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Milder winters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5DA2A34D-C526-2249-90A1-8D2C518B0382}"/>
              </a:ext>
            </a:extLst>
          </p:cNvPr>
          <p:cNvSpPr/>
          <p:nvPr/>
        </p:nvSpPr>
        <p:spPr>
          <a:xfrm>
            <a:off x="-63203" y="6015695"/>
            <a:ext cx="4572000" cy="553998"/>
          </a:xfrm>
          <a:prstGeom prst="rect">
            <a:avLst/>
          </a:prstGeom>
        </p:spPr>
        <p:txBody>
          <a:bodyPr>
            <a:spAutoFit/>
          </a:bodyPr>
          <a:lstStyle/>
          <a:p>
            <a:pPr algn="ctr"/>
            <a:r>
              <a:rPr lang="en-US" sz="1500" dirty="0">
                <a:latin typeface="Arial" panose="020B0604020202020204" pitchFamily="34" charset="0"/>
                <a:cs typeface="Arial" panose="020B0604020202020204" pitchFamily="34" charset="0"/>
              </a:rPr>
              <a:t>Di Lorenzo &amp; Mantua 2016</a:t>
            </a:r>
            <a:r>
              <a:rPr lang="en-US" sz="15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  <a:p>
            <a:pPr algn="ctr"/>
            <a:r>
              <a:rPr lang="en-US" sz="1500" i="1" dirty="0">
                <a:latin typeface="Arial" panose="020B0604020202020204" pitchFamily="34" charset="0"/>
                <a:cs typeface="Arial" panose="020B0604020202020204" pitchFamily="34" charset="0"/>
              </a:rPr>
              <a:t>Nature Climate Change  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4BD2D30-7A1D-A34B-B5C7-E1A83F6620F0}"/>
              </a:ext>
            </a:extLst>
          </p:cNvPr>
          <p:cNvSpPr txBox="1"/>
          <p:nvPr/>
        </p:nvSpPr>
        <p:spPr>
          <a:xfrm>
            <a:off x="4369687" y="3032008"/>
            <a:ext cx="446905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Puget Sound pH by month, 25-yr dataset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90396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1010756" y="1667736"/>
            <a:ext cx="7122488" cy="4943583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Negative impacts of larval exposure</a:t>
            </a:r>
          </a:p>
          <a:p>
            <a:pPr marL="457200" lvl="1" indent="0">
              <a:buNone/>
            </a:pPr>
            <a:endParaRPr lang="en-US" sz="2400" dirty="0">
              <a:latin typeface="Arial" panose="020B0604020202020204" pitchFamily="34" charset="0"/>
              <a:ea typeface="Wingdings"/>
              <a:cs typeface="Arial" panose="020B0604020202020204" pitchFamily="34" charset="0"/>
              <a:sym typeface="Wingdings"/>
            </a:endParaRPr>
          </a:p>
          <a:p>
            <a:pPr lvl="1"/>
            <a:r>
              <a:rPr lang="en-US" sz="24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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 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Larval growth, survival </a:t>
            </a:r>
            <a:r>
              <a:rPr lang="en-US" sz="18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(Hettinger</a:t>
            </a:r>
            <a:r>
              <a:rPr lang="en-US" sz="1800" i="1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et al.</a:t>
            </a:r>
            <a:r>
              <a:rPr lang="en-US" sz="18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2013)</a:t>
            </a:r>
            <a:endParaRPr lang="en-US" sz="24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4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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 J</a:t>
            </a:r>
            <a:r>
              <a:rPr lang="en-US" sz="2400" dirty="0">
                <a:latin typeface="Arial" panose="020B0604020202020204" pitchFamily="34" charset="0"/>
                <a:cs typeface="Arial" panose="020B0604020202020204" pitchFamily="34" charset="0"/>
              </a:rPr>
              <a:t>uvenile growth after larval exposure </a:t>
            </a:r>
            <a:r>
              <a:rPr lang="en-US" sz="18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(Hettinger </a:t>
            </a:r>
            <a:r>
              <a:rPr lang="en-US" sz="1800" i="1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al. </a:t>
            </a:r>
            <a:r>
              <a:rPr lang="en-US" sz="18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2012)</a:t>
            </a:r>
          </a:p>
          <a:p>
            <a:pPr lvl="1"/>
            <a:endParaRPr lang="en-US" sz="18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18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Also evidence of larval tolerance </a:t>
            </a:r>
            <a:r>
              <a:rPr lang="en-US" sz="20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</a:t>
            </a:r>
            <a:r>
              <a:rPr lang="en-US" sz="2000" dirty="0" err="1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Waldbusser</a:t>
            </a:r>
            <a:r>
              <a:rPr lang="en-US" sz="20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2000" i="1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et al. </a:t>
            </a:r>
            <a:r>
              <a:rPr lang="en-US" sz="20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2016)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692777" y="246681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800" cap="small" dirty="0">
                <a:latin typeface="Arial" panose="020B0604020202020204" pitchFamily="34" charset="0"/>
                <a:cs typeface="Arial" panose="020B0604020202020204" pitchFamily="34" charset="0"/>
              </a:rPr>
              <a:t>Ocean acidification, Olympia oyster</a:t>
            </a:r>
          </a:p>
        </p:txBody>
      </p:sp>
    </p:spTree>
    <p:extLst>
      <p:ext uri="{BB962C8B-B14F-4D97-AF65-F5344CB8AC3E}">
        <p14:creationId xmlns:p14="http://schemas.microsoft.com/office/powerpoint/2010/main" val="34597355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7EA073-5215-3042-AB43-9D22113145CF}"/>
              </a:ext>
            </a:extLst>
          </p:cNvPr>
          <p:cNvSpPr txBox="1">
            <a:spLocks/>
          </p:cNvSpPr>
          <p:nvPr/>
        </p:nvSpPr>
        <p:spPr>
          <a:xfrm>
            <a:off x="1542783" y="1957387"/>
            <a:ext cx="6929704" cy="322897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3200" dirty="0">
                <a:latin typeface="Arial" panose="020B0604020202020204" pitchFamily="34" charset="0"/>
                <a:cs typeface="Arial" panose="020B0604020202020204" pitchFamily="34" charset="0"/>
              </a:rPr>
              <a:t>Parental carryover effects? </a:t>
            </a:r>
          </a:p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73430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01889" y="2507955"/>
            <a:ext cx="7140221" cy="3228976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Negative carry-over: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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larval survival </a:t>
            </a:r>
            <a:r>
              <a:rPr lang="en-US" sz="20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(Venkataraman et al. 2019)</a:t>
            </a: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800" dirty="0">
                <a:latin typeface="Arial" panose="020B0604020202020204" pitchFamily="34" charset="0"/>
                <a:cs typeface="Arial" panose="020B0604020202020204" pitchFamily="34" charset="0"/>
              </a:rPr>
              <a:t>Positive carry-over: </a:t>
            </a:r>
          </a:p>
          <a:p>
            <a:pPr lvl="1"/>
            <a:r>
              <a:rPr lang="en-US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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 larval 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growth  </a:t>
            </a:r>
            <a:r>
              <a:rPr lang="en-US" sz="20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(Parker et al. 2012, 2015, 2017)</a:t>
            </a:r>
          </a:p>
          <a:p>
            <a:pPr lvl="1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0F838448-380B-FE4E-BA52-D6488449F44F}"/>
              </a:ext>
            </a:extLst>
          </p:cNvPr>
          <p:cNvSpPr txBox="1">
            <a:spLocks/>
          </p:cNvSpPr>
          <p:nvPr/>
        </p:nvSpPr>
        <p:spPr>
          <a:xfrm>
            <a:off x="786809" y="543298"/>
            <a:ext cx="7355301" cy="1275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cap="small" dirty="0">
                <a:latin typeface="Arial" panose="020B0604020202020204" pitchFamily="34" charset="0"/>
                <a:cs typeface="Arial" panose="020B0604020202020204" pitchFamily="34" charset="0"/>
              </a:rPr>
              <a:t>“Memory” of OA passed on to offspring, other oysters </a:t>
            </a:r>
          </a:p>
        </p:txBody>
      </p:sp>
    </p:spTree>
    <p:extLst>
      <p:ext uri="{BB962C8B-B14F-4D97-AF65-F5344CB8AC3E}">
        <p14:creationId xmlns:p14="http://schemas.microsoft.com/office/powerpoint/2010/main" val="24952437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37EA073-5215-3042-AB43-9D22113145CF}"/>
              </a:ext>
            </a:extLst>
          </p:cNvPr>
          <p:cNvSpPr txBox="1">
            <a:spLocks/>
          </p:cNvSpPr>
          <p:nvPr/>
        </p:nvSpPr>
        <p:spPr>
          <a:xfrm>
            <a:off x="1107148" y="1969743"/>
            <a:ext cx="6929704" cy="3228976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Olympia oyster?</a:t>
            </a:r>
          </a:p>
        </p:txBody>
      </p:sp>
    </p:spTree>
    <p:extLst>
      <p:ext uri="{BB962C8B-B14F-4D97-AF65-F5344CB8AC3E}">
        <p14:creationId xmlns:p14="http://schemas.microsoft.com/office/powerpoint/2010/main" val="38380910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cap="small" dirty="0">
                <a:latin typeface="Arial" panose="020B0604020202020204" pitchFamily="34" charset="0"/>
                <a:cs typeface="Arial" panose="020B0604020202020204" pitchFamily="34" charset="0"/>
              </a:rPr>
              <a:t>Design 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080204" y="3123144"/>
            <a:ext cx="3996971" cy="65629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 </a:t>
            </a:r>
          </a:p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(52 days, Feb. &amp; Mar.)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6231901" y="3123144"/>
            <a:ext cx="1643299" cy="65629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Low (7.3) Ambient (7.8)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2068150" y="4166771"/>
            <a:ext cx="4009919" cy="654823"/>
          </a:xfrm>
          <a:prstGeom prst="round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 / induced to spawn </a:t>
            </a:r>
          </a:p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(30 days, Apr.)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022442" y="1460285"/>
            <a:ext cx="3334827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Phase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6269246" y="1460285"/>
            <a:ext cx="151976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Conditions</a:t>
            </a:r>
          </a:p>
        </p:txBody>
      </p:sp>
      <p:cxnSp>
        <p:nvCxnSpPr>
          <p:cNvPr id="59" name="Straight Arrow Connector 58"/>
          <p:cNvCxnSpPr>
            <a:cxnSpLocks/>
          </p:cNvCxnSpPr>
          <p:nvPr/>
        </p:nvCxnSpPr>
        <p:spPr>
          <a:xfrm>
            <a:off x="1632637" y="2099140"/>
            <a:ext cx="0" cy="3758451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1197121" y="1460284"/>
            <a:ext cx="87102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Time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6231901" y="4166771"/>
            <a:ext cx="1643299" cy="1693679"/>
          </a:xfrm>
          <a:prstGeom prst="round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Spawning temperature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(18°C)</a:t>
            </a:r>
          </a:p>
          <a:p>
            <a:pPr algn="ctr"/>
            <a:endParaRPr lang="en-US" sz="16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pH </a:t>
            </a:r>
          </a:p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(7.8)</a:t>
            </a:r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9CBD973A-03EE-1F47-A3C6-16395B1F46FB}"/>
              </a:ext>
            </a:extLst>
          </p:cNvPr>
          <p:cNvSpPr/>
          <p:nvPr/>
        </p:nvSpPr>
        <p:spPr>
          <a:xfrm>
            <a:off x="2068150" y="5205627"/>
            <a:ext cx="4009919" cy="654823"/>
          </a:xfrm>
          <a:prstGeom prst="roundRect">
            <a:avLst/>
          </a:prstGeom>
          <a:solidFill>
            <a:schemeClr val="tx1">
              <a:lumMod val="65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(60 days, May - June)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7BC3075B-0B20-AC45-BB17-C3818DB8153D}"/>
              </a:ext>
            </a:extLst>
          </p:cNvPr>
          <p:cNvSpPr/>
          <p:nvPr/>
        </p:nvSpPr>
        <p:spPr>
          <a:xfrm>
            <a:off x="2080204" y="2099140"/>
            <a:ext cx="3996971" cy="656295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 </a:t>
            </a:r>
          </a:p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(60 days, Dec. &amp; Jan.)</a:t>
            </a:r>
          </a:p>
        </p:txBody>
      </p:sp>
      <p:sp>
        <p:nvSpPr>
          <p:cNvPr id="15" name="Rounded Rectangle 14">
            <a:extLst>
              <a:ext uri="{FF2B5EF4-FFF2-40B4-BE49-F238E27FC236}">
                <a16:creationId xmlns:a16="http://schemas.microsoft.com/office/drawing/2014/main" id="{D925693E-1925-F44A-92A8-C9A9068482BB}"/>
              </a:ext>
            </a:extLst>
          </p:cNvPr>
          <p:cNvSpPr/>
          <p:nvPr/>
        </p:nvSpPr>
        <p:spPr>
          <a:xfrm>
            <a:off x="6231901" y="2099140"/>
            <a:ext cx="1643299" cy="656295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Cold (6°C) Warm (10°C)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23D7D7FC-3D99-0840-ACDA-610664EB6722}"/>
              </a:ext>
            </a:extLst>
          </p:cNvPr>
          <p:cNvSpPr/>
          <p:nvPr/>
        </p:nvSpPr>
        <p:spPr>
          <a:xfrm>
            <a:off x="2067256" y="5228475"/>
            <a:ext cx="4009919" cy="654823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  <a:p>
            <a:r>
              <a:rPr lang="en-US" sz="16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(60 days, May - June)</a:t>
            </a:r>
          </a:p>
        </p:txBody>
      </p:sp>
    </p:spTree>
    <p:extLst>
      <p:ext uri="{BB962C8B-B14F-4D97-AF65-F5344CB8AC3E}">
        <p14:creationId xmlns:p14="http://schemas.microsoft.com/office/powerpoint/2010/main" val="190761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20" grpId="0" animBg="1"/>
      <p:bldP spid="33" grpId="0" animBg="1"/>
      <p:bldP spid="22" grpId="0" animBg="1"/>
      <p:bldP spid="23" grpId="0" animBg="1"/>
      <p:bldP spid="14" grpId="0" animBg="1"/>
      <p:bldP spid="15" grpId="0" animBg="1"/>
      <p:bldP spid="16" grpId="1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>
            <a:extLst>
              <a:ext uri="{FF2B5EF4-FFF2-40B4-BE49-F238E27FC236}">
                <a16:creationId xmlns:a16="http://schemas.microsoft.com/office/drawing/2014/main" id="{EBA05DDC-FB22-EB43-94EF-2F4CDE62580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5996" t="1" r="22072" b="2"/>
          <a:stretch/>
        </p:blipFill>
        <p:spPr>
          <a:xfrm rot="5400000">
            <a:off x="5914922" y="3664107"/>
            <a:ext cx="2199177" cy="3933487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6973" y="208318"/>
            <a:ext cx="8030054" cy="1298965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Larvae collected for 60 days, measured upon released</a:t>
            </a:r>
          </a:p>
        </p:txBody>
      </p:sp>
      <p:pic>
        <p:nvPicPr>
          <p:cNvPr id="21" name="Picture 20">
            <a:extLst>
              <a:ext uri="{FF2B5EF4-FFF2-40B4-BE49-F238E27FC236}">
                <a16:creationId xmlns:a16="http://schemas.microsoft.com/office/drawing/2014/main" id="{91DC7A99-29E2-C048-88EF-B74DA73769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1037" t="17825" r="16987" b="5118"/>
          <a:stretch/>
        </p:blipFill>
        <p:spPr>
          <a:xfrm>
            <a:off x="1872056" y="3851574"/>
            <a:ext cx="3087185" cy="2878865"/>
          </a:xfrm>
          <a:prstGeom prst="rect">
            <a:avLst/>
          </a:prstGeom>
        </p:spPr>
      </p:pic>
      <p:pic>
        <p:nvPicPr>
          <p:cNvPr id="3" name="Picture 2" descr="IMG_9260.jp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6" r="6922"/>
          <a:stretch/>
        </p:blipFill>
        <p:spPr>
          <a:xfrm>
            <a:off x="1783530" y="1798027"/>
            <a:ext cx="7260205" cy="3090862"/>
          </a:xfrm>
          <a:prstGeom prst="rect">
            <a:avLst/>
          </a:prstGeom>
        </p:spPr>
      </p:pic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F8FF9A54-C707-2F4E-B51F-ABA4FF9FE8CD}"/>
              </a:ext>
            </a:extLst>
          </p:cNvPr>
          <p:cNvCxnSpPr>
            <a:cxnSpLocks/>
          </p:cNvCxnSpPr>
          <p:nvPr/>
        </p:nvCxnSpPr>
        <p:spPr>
          <a:xfrm>
            <a:off x="840824" y="1486504"/>
            <a:ext cx="0" cy="4558816"/>
          </a:xfrm>
          <a:prstGeom prst="straightConnector1">
            <a:avLst/>
          </a:prstGeom>
          <a:ln w="76200" cmpd="sng">
            <a:solidFill>
              <a:schemeClr val="tx1">
                <a:lumMod val="85000"/>
              </a:schemeClr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Rounded Rectangle 10">
            <a:extLst>
              <a:ext uri="{FF2B5EF4-FFF2-40B4-BE49-F238E27FC236}">
                <a16:creationId xmlns:a16="http://schemas.microsoft.com/office/drawing/2014/main" id="{994B72C9-E084-C947-9C63-E00BE1D441E4}"/>
              </a:ext>
            </a:extLst>
          </p:cNvPr>
          <p:cNvSpPr/>
          <p:nvPr/>
        </p:nvSpPr>
        <p:spPr>
          <a:xfrm>
            <a:off x="186207" y="2618442"/>
            <a:ext cx="1309233" cy="792497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</a:t>
            </a:r>
          </a:p>
        </p:txBody>
      </p: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64F44884-D272-9B46-9DB4-62127EE2C3E5}"/>
              </a:ext>
            </a:extLst>
          </p:cNvPr>
          <p:cNvSpPr/>
          <p:nvPr/>
        </p:nvSpPr>
        <p:spPr>
          <a:xfrm>
            <a:off x="186211" y="3701063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57150"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A0D498C3-89BF-484C-8A4B-F89004428B2D}"/>
              </a:ext>
            </a:extLst>
          </p:cNvPr>
          <p:cNvSpPr/>
          <p:nvPr/>
        </p:nvSpPr>
        <p:spPr>
          <a:xfrm>
            <a:off x="186209" y="4787086"/>
            <a:ext cx="1309233" cy="795900"/>
          </a:xfrm>
          <a:prstGeom prst="roundRect">
            <a:avLst/>
          </a:prstGeom>
          <a:solidFill>
            <a:schemeClr val="tx1">
              <a:lumMod val="65000"/>
            </a:schemeClr>
          </a:solidFill>
          <a:ln w="38100">
            <a:solidFill>
              <a:srgbClr val="C0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</p:txBody>
      </p:sp>
      <p:sp>
        <p:nvSpPr>
          <p:cNvPr id="14" name="Rounded Rectangle 13">
            <a:extLst>
              <a:ext uri="{FF2B5EF4-FFF2-40B4-BE49-F238E27FC236}">
                <a16:creationId xmlns:a16="http://schemas.microsoft.com/office/drawing/2014/main" id="{33FDBEF1-9C98-C744-A885-D6A363DAF3A4}"/>
              </a:ext>
            </a:extLst>
          </p:cNvPr>
          <p:cNvSpPr/>
          <p:nvPr/>
        </p:nvSpPr>
        <p:spPr>
          <a:xfrm>
            <a:off x="186207" y="1613504"/>
            <a:ext cx="1309233" cy="792497"/>
          </a:xfrm>
          <a:prstGeom prst="roundRect">
            <a:avLst/>
          </a:prstGeom>
          <a:solidFill>
            <a:srgbClr val="FFAD8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4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temperature treatment</a:t>
            </a:r>
          </a:p>
        </p:txBody>
      </p:sp>
    </p:spTree>
    <p:extLst>
      <p:ext uri="{BB962C8B-B14F-4D97-AF65-F5344CB8AC3E}">
        <p14:creationId xmlns:p14="http://schemas.microsoft.com/office/powerpoint/2010/main" val="2805749958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66302</TotalTime>
  <Words>1704</Words>
  <Application>Microsoft Macintosh PowerPoint</Application>
  <PresentationFormat>On-screen Show (4:3)</PresentationFormat>
  <Paragraphs>395</Paragraphs>
  <Slides>23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Garamond</vt:lpstr>
      <vt:lpstr> Black </vt:lpstr>
      <vt:lpstr>PowerPoint Presentation</vt:lpstr>
      <vt:lpstr>The Olympia oyster </vt:lpstr>
      <vt:lpstr>The Olympia oyster </vt:lpstr>
      <vt:lpstr>PowerPoint Presentation</vt:lpstr>
      <vt:lpstr>PowerPoint Presentation</vt:lpstr>
      <vt:lpstr>PowerPoint Presentation</vt:lpstr>
      <vt:lpstr>PowerPoint Presentation</vt:lpstr>
      <vt:lpstr>Design </vt:lpstr>
      <vt:lpstr>Larvae collected for 60 days, measured upon released</vt:lpstr>
      <vt:lpstr>PowerPoint Presentation</vt:lpstr>
      <vt:lpstr>PowerPoint Presentation</vt:lpstr>
      <vt:lpstr>Larval RNA sequenced for  gene expression</vt:lpstr>
      <vt:lpstr>PowerPoint Presentation</vt:lpstr>
      <vt:lpstr>PowerPoint Presentation</vt:lpstr>
      <vt:lpstr>What does this mean?</vt:lpstr>
      <vt:lpstr>Next steps</vt:lpstr>
      <vt:lpstr>thank you</vt:lpstr>
      <vt:lpstr>Adult gonad Gene expression</vt:lpstr>
      <vt:lpstr>PowerPoint Presentation</vt:lpstr>
      <vt:lpstr>PowerPoint Presentation</vt:lpstr>
      <vt:lpstr>Gonad gene expression First look at differential expression</vt:lpstr>
      <vt:lpstr>Gonad gene expression First look at differential expression</vt:lpstr>
      <vt:lpstr>shift in larval energy budget?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H Spencer</cp:lastModifiedBy>
  <cp:revision>396</cp:revision>
  <dcterms:created xsi:type="dcterms:W3CDTF">2018-08-20T00:21:18Z</dcterms:created>
  <dcterms:modified xsi:type="dcterms:W3CDTF">2019-09-17T01:28:14Z</dcterms:modified>
</cp:coreProperties>
</file>